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4"/>
  </p:sldMasterIdLst>
  <p:notesMasterIdLst>
    <p:notesMasterId r:id="rId27"/>
  </p:notesMasterIdLst>
  <p:sldIdLst>
    <p:sldId id="257" r:id="rId5"/>
    <p:sldId id="258" r:id="rId6"/>
    <p:sldId id="259" r:id="rId7"/>
    <p:sldId id="278" r:id="rId8"/>
    <p:sldId id="260" r:id="rId9"/>
    <p:sldId id="261" r:id="rId10"/>
    <p:sldId id="262" r:id="rId11"/>
    <p:sldId id="276" r:id="rId12"/>
    <p:sldId id="277" r:id="rId13"/>
    <p:sldId id="263" r:id="rId14"/>
    <p:sldId id="279" r:id="rId15"/>
    <p:sldId id="264" r:id="rId16"/>
    <p:sldId id="265" r:id="rId17"/>
    <p:sldId id="266" r:id="rId18"/>
    <p:sldId id="275" r:id="rId19"/>
    <p:sldId id="267" r:id="rId20"/>
    <p:sldId id="268" r:id="rId21"/>
    <p:sldId id="269" r:id="rId22"/>
    <p:sldId id="270" r:id="rId23"/>
    <p:sldId id="271" r:id="rId24"/>
    <p:sldId id="272" r:id="rId25"/>
    <p:sldId id="27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una.MacLean" initials="S" lastIdx="9" clrIdx="0">
    <p:extLst>
      <p:ext uri="{19B8F6BF-5375-455C-9EA6-DF929625EA0E}">
        <p15:presenceInfo xmlns:p15="http://schemas.microsoft.com/office/powerpoint/2012/main" userId="S-1-5-21-3418573160-3240720369-730968079-1120" providerId="AD"/>
      </p:ext>
    </p:extLst>
  </p:cmAuthor>
  <p:cmAuthor id="2" name="Vanessa.Stewart" initials="V" lastIdx="9" clrIdx="1">
    <p:extLst>
      <p:ext uri="{19B8F6BF-5375-455C-9EA6-DF929625EA0E}">
        <p15:presenceInfo xmlns:p15="http://schemas.microsoft.com/office/powerpoint/2012/main" userId="S-1-5-21-3418573160-3240720369-730968079-3639" providerId="AD"/>
      </p:ext>
    </p:extLst>
  </p:cmAuthor>
  <p:cmAuthor id="3" name="Kathleen.Avery" initials="K" lastIdx="7" clrIdx="2">
    <p:extLst>
      <p:ext uri="{19B8F6BF-5375-455C-9EA6-DF929625EA0E}">
        <p15:presenceInfo xmlns:p15="http://schemas.microsoft.com/office/powerpoint/2012/main" userId="S-1-5-21-3418573160-3240720369-730968079-1160" providerId="AD"/>
      </p:ext>
    </p:extLst>
  </p:cmAuthor>
  <p:cmAuthor id="4" name="vstewart" initials="v" lastIdx="2" clrIdx="3">
    <p:extLst>
      <p:ext uri="{19B8F6BF-5375-455C-9EA6-DF929625EA0E}">
        <p15:presenceInfo xmlns:p15="http://schemas.microsoft.com/office/powerpoint/2012/main" userId="vstewart" providerId="None"/>
      </p:ext>
    </p:extLst>
  </p:cmAuthor>
  <p:cmAuthor id="5" name="Lucie.Wright" initials="L" lastIdx="12" clrIdx="4">
    <p:extLst>
      <p:ext uri="{19B8F6BF-5375-455C-9EA6-DF929625EA0E}">
        <p15:presenceInfo xmlns:p15="http://schemas.microsoft.com/office/powerpoint/2012/main" userId="S-1-5-21-3418573160-3240720369-730968079-41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810" autoAdjust="0"/>
  </p:normalViewPr>
  <p:slideViewPr>
    <p:cSldViewPr snapToGrid="0" snapToObjects="1">
      <p:cViewPr varScale="1">
        <p:scale>
          <a:sx n="87" d="100"/>
          <a:sy n="87" d="100"/>
        </p:scale>
        <p:origin x="160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04379A-0846-A74F-AFAC-272BBD0F1934}" type="datetimeFigureOut">
              <a:rPr lang="en-US" smtClean="0"/>
              <a:pPr/>
              <a:t>4/19/2021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1C53B7-D30E-434A-9183-7C200E61FCBC}" type="slidenum">
              <a:rPr lang="en-US" smtClean="0"/>
              <a:pPr/>
              <a:t>‹#›</a:t>
            </a:fld>
            <a:endParaRPr lang="en-US"/>
          </a:p>
        </p:txBody>
      </p:sp>
    </p:spTree>
    <p:extLst>
      <p:ext uri="{BB962C8B-B14F-4D97-AF65-F5344CB8AC3E}">
        <p14:creationId xmlns:p14="http://schemas.microsoft.com/office/powerpoint/2010/main" val="34056547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Description: Employers can use this presentation to train workers</a:t>
            </a:r>
            <a:r>
              <a:rPr lang="en-US" baseline="0" dirty="0" smtClean="0"/>
              <a:t> and supervisors on workplace violence and harassment. Employers should insert workplace-specific information in all places indicated by </a:t>
            </a:r>
            <a:r>
              <a:rPr lang="en-US" b="1" baseline="0" dirty="0" smtClean="0"/>
              <a:t>bold</a:t>
            </a:r>
            <a:r>
              <a:rPr lang="en-US" baseline="0" dirty="0" smtClean="0"/>
              <a:t> writing. Employers can add to or change this presentation as appropriate, but must ensure they train supervisors and workers as required. Employers can develop their own training tools and are not required to use this presentation.</a:t>
            </a:r>
          </a:p>
          <a:p>
            <a:endParaRPr lang="en-US" baseline="0" dirty="0" smtClean="0"/>
          </a:p>
          <a:p>
            <a:r>
              <a:rPr lang="en-US" baseline="0" dirty="0" smtClean="0"/>
              <a:t>Each slide in this presentation contains suggested speaking notes for the presenter in the “Notes” field.</a:t>
            </a:r>
          </a:p>
          <a:p>
            <a:endParaRPr lang="en-US" baseline="0" dirty="0" smtClean="0"/>
          </a:p>
          <a:p>
            <a:r>
              <a:rPr lang="en-US" baseline="0" dirty="0" smtClean="0"/>
              <a:t>To assist you with your workplace violence and harassment prevention plan, obtain a copy of the Workplace Violence and Harassment Prevention (WVHP) Guide at wcb.yk.ca or in person at 401 Strickland St., Whitehorse, YT. </a:t>
            </a:r>
          </a:p>
          <a:p>
            <a:pPr lvl="0">
              <a:buFont typeface="Arial" pitchFamily="34" charset="0"/>
              <a:buNone/>
            </a:pPr>
            <a:endParaRPr lang="en-US" b="1" dirty="0" smtClean="0"/>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endParaRPr lang="en-US" baseline="0" dirty="0" smtClean="0"/>
          </a:p>
        </p:txBody>
      </p:sp>
      <p:sp>
        <p:nvSpPr>
          <p:cNvPr id="4" name="Slide Number Placeholder 3"/>
          <p:cNvSpPr>
            <a:spLocks noGrp="1"/>
          </p:cNvSpPr>
          <p:nvPr>
            <p:ph type="sldNum" sz="quarter" idx="10"/>
          </p:nvPr>
        </p:nvSpPr>
        <p:spPr/>
        <p:txBody>
          <a:bodyPr/>
          <a:lstStyle/>
          <a:p>
            <a:fld id="{47C63934-52E1-46E7-B74D-A2F5F61831F5}" type="slidenum">
              <a:rPr lang="en-CA" smtClean="0"/>
              <a:pPr/>
              <a:t>1</a:t>
            </a:fld>
            <a:endParaRPr lang="en-CA" dirty="0"/>
          </a:p>
        </p:txBody>
      </p:sp>
    </p:spTree>
    <p:extLst>
      <p:ext uri="{BB962C8B-B14F-4D97-AF65-F5344CB8AC3E}">
        <p14:creationId xmlns:p14="http://schemas.microsoft.com/office/powerpoint/2010/main" val="2571457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Everyone in the workplace has a role </a:t>
            </a:r>
            <a:r>
              <a:rPr lang="en-US" dirty="0" smtClean="0">
                <a:solidFill>
                  <a:srgbClr val="FF0000"/>
                </a:solidFill>
              </a:rPr>
              <a:t>to play </a:t>
            </a:r>
            <a:r>
              <a:rPr lang="en-US" dirty="0" smtClean="0"/>
              <a:t>when it comes to preventing and addressing violence and harassment. Employers, workers, and supervisors have a number of legal duties</a:t>
            </a:r>
            <a:r>
              <a:rPr lang="en-US" baseline="0" dirty="0" smtClean="0">
                <a:solidFill>
                  <a:srgbClr val="FF0000"/>
                </a:solidFill>
              </a:rPr>
              <a:t>. </a:t>
            </a:r>
          </a:p>
          <a:p>
            <a:endParaRPr lang="en-US" baseline="0" dirty="0" smtClean="0">
              <a:solidFill>
                <a:srgbClr val="FF0000"/>
              </a:solidFill>
            </a:endParaRPr>
          </a:p>
          <a:p>
            <a:r>
              <a:rPr lang="en-US" baseline="0" dirty="0" smtClean="0">
                <a:solidFill>
                  <a:srgbClr val="FF0000"/>
                </a:solidFill>
              </a:rPr>
              <a:t>We’ll go through each of these employer duties in more detail on the following slides, but as an overview, employers must:</a:t>
            </a:r>
            <a:br>
              <a:rPr lang="en-US" baseline="0" dirty="0" smtClean="0">
                <a:solidFill>
                  <a:srgbClr val="FF0000"/>
                </a:solidFill>
              </a:rPr>
            </a:br>
            <a:endParaRPr lang="en-US" baseline="0" dirty="0" smtClean="0">
              <a:solidFill>
                <a:srgbClr val="FF0000"/>
              </a:solidFill>
            </a:endParaRP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Complete hazard assessments</a:t>
            </a:r>
          </a:p>
          <a:p>
            <a:pPr marL="171450" indent="-171450">
              <a:buFont typeface="Arial" panose="020B0604020202020204" pitchFamily="34" charset="0"/>
              <a:buChar char="•"/>
            </a:pPr>
            <a:r>
              <a:rPr lang="en-US" baseline="0" dirty="0" smtClean="0"/>
              <a:t>Have a policy statement that workplace violence and harassment is unacceptable and not tolerated</a:t>
            </a:r>
          </a:p>
          <a:p>
            <a:pPr marL="171450" indent="-171450">
              <a:buFont typeface="Arial" panose="020B0604020202020204" pitchFamily="34" charset="0"/>
              <a:buChar char="•"/>
            </a:pPr>
            <a:r>
              <a:rPr lang="en-US" u="none" baseline="0" dirty="0" smtClean="0">
                <a:solidFill>
                  <a:srgbClr val="FF0000"/>
                </a:solidFill>
              </a:rPr>
              <a:t>Take steps to prevent or minimize workplace violence and harassment</a:t>
            </a:r>
            <a:endParaRPr lang="en-US" b="1" baseline="0" dirty="0" smtClean="0"/>
          </a:p>
          <a:p>
            <a:pPr marL="171450" indent="-171450">
              <a:buFont typeface="Arial" panose="020B0604020202020204" pitchFamily="34" charset="0"/>
              <a:buChar char="•"/>
            </a:pPr>
            <a:r>
              <a:rPr lang="en-US" b="0" baseline="0" dirty="0" smtClean="0"/>
              <a:t>Have procedures for workers to report if they feel harassed, including how to report if the employer or supervisor is the alleged harasser</a:t>
            </a:r>
          </a:p>
          <a:p>
            <a:pPr marL="171450" indent="-171450">
              <a:buFont typeface="Arial" panose="020B0604020202020204" pitchFamily="34" charset="0"/>
              <a:buChar char="•"/>
            </a:pPr>
            <a:r>
              <a:rPr lang="en-US" b="0" baseline="0" dirty="0" smtClean="0"/>
              <a:t>Have procedures that explain how our organization deals with violence and harassment incidents or complaints, and </a:t>
            </a:r>
          </a:p>
          <a:p>
            <a:pPr marL="171450" indent="-171450">
              <a:buFont typeface="Arial" panose="020B0604020202020204" pitchFamily="34" charset="0"/>
              <a:buChar char="•"/>
            </a:pPr>
            <a:r>
              <a:rPr lang="en-US" b="0" baseline="0" dirty="0" smtClean="0"/>
              <a:t>Provide training about violence and harassment to workers and supervisors, which is why we’re here today </a:t>
            </a:r>
          </a:p>
          <a:p>
            <a:pPr marL="171450" indent="-171450">
              <a:buFont typeface="Arial" panose="020B0604020202020204" pitchFamily="34" charset="0"/>
              <a:buChar char="•"/>
            </a:pPr>
            <a:r>
              <a:rPr lang="en-US" b="0" baseline="0" dirty="0" smtClean="0"/>
              <a:t>Maintain all training records</a:t>
            </a:r>
          </a:p>
          <a:p>
            <a:pPr marL="171450" indent="-171450">
              <a:buFont typeface="Arial" panose="020B0604020202020204" pitchFamily="34" charset="0"/>
              <a:buChar char="•"/>
            </a:pPr>
            <a:r>
              <a:rPr lang="en-US" b="0" baseline="0" dirty="0" smtClean="0"/>
              <a:t>Complete investigations of complaints</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10</a:t>
            </a:fld>
            <a:endParaRPr lang="en-CA" dirty="0"/>
          </a:p>
        </p:txBody>
      </p:sp>
    </p:spTree>
    <p:extLst>
      <p:ext uri="{BB962C8B-B14F-4D97-AF65-F5344CB8AC3E}">
        <p14:creationId xmlns:p14="http://schemas.microsoft.com/office/powerpoint/2010/main" val="1239974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Suggested script:</a:t>
            </a:r>
          </a:p>
          <a:p>
            <a:r>
              <a:rPr lang="en-US" dirty="0" smtClean="0"/>
              <a:t>New amendments to Part 1 General of the OHS Regulations require employers to conduct hazard assessments in the workplace taking into consideration experience, location and circumstances of the workplace and the likelihood the hazard presents a risk of injury. </a:t>
            </a:r>
          </a:p>
          <a:p>
            <a:pPr marL="0" marR="0" lvl="0" indent="0" algn="l" defTabSz="921338" rtl="0" eaLnBrk="1" fontAlgn="auto" latinLnBrk="0" hangingPunct="1">
              <a:lnSpc>
                <a:spcPct val="100000"/>
              </a:lnSpc>
              <a:spcBef>
                <a:spcPts val="0"/>
              </a:spcBef>
              <a:spcAft>
                <a:spcPts val="0"/>
              </a:spcAft>
              <a:buClrTx/>
              <a:buSzTx/>
              <a:buFontTx/>
              <a:buNone/>
              <a:tabLst/>
              <a:defRPr/>
            </a:pPr>
            <a:endParaRPr lang="en-US" dirty="0" smtClean="0"/>
          </a:p>
          <a:p>
            <a:r>
              <a:rPr lang="en-CA" sz="1200" kern="1200" dirty="0" smtClean="0">
                <a:solidFill>
                  <a:schemeClr val="tx1"/>
                </a:solidFill>
                <a:effectLst/>
                <a:latin typeface="+mn-lt"/>
                <a:ea typeface="+mn-ea"/>
                <a:cs typeface="+mn-cs"/>
              </a:rPr>
              <a:t>Employers must conduct and document a hazard assessment to identify what kinds of violence and harassment hazards are in their workplace.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Findings must be documented and from these findings, the policies and procedures are developed.</a:t>
            </a:r>
          </a:p>
          <a:p>
            <a:endParaRPr lang="en-US" dirty="0" smtClean="0"/>
          </a:p>
          <a:p>
            <a:r>
              <a:rPr lang="en-US" dirty="0" smtClean="0"/>
              <a:t>When hazards are identified, they must be eliminated, and if that is not possible, they must be controlled through engineering or admin procedures (policies and procedures).</a:t>
            </a:r>
          </a:p>
          <a:p>
            <a:endParaRPr lang="en-US" dirty="0" smtClean="0"/>
          </a:p>
          <a:p>
            <a:r>
              <a:rPr lang="en-US" dirty="0" smtClean="0"/>
              <a:t>A team approach is necessary when doing the assessments and they should involve the JHSC, if there is one, worker HSR,</a:t>
            </a:r>
            <a:r>
              <a:rPr lang="en-US" baseline="0" dirty="0" smtClean="0"/>
              <a:t> </a:t>
            </a:r>
            <a:r>
              <a:rPr lang="en-US" dirty="0" smtClean="0"/>
              <a:t>workers and</a:t>
            </a:r>
            <a:r>
              <a:rPr lang="en-US" baseline="0" dirty="0" smtClean="0"/>
              <a:t> the employer.</a:t>
            </a:r>
            <a:endParaRPr lang="en-US" dirty="0" smtClean="0"/>
          </a:p>
          <a:p>
            <a:endParaRPr lang="en-CA" dirty="0"/>
          </a:p>
        </p:txBody>
      </p:sp>
      <p:sp>
        <p:nvSpPr>
          <p:cNvPr id="4" name="Slide Number Placeholder 3"/>
          <p:cNvSpPr>
            <a:spLocks noGrp="1"/>
          </p:cNvSpPr>
          <p:nvPr>
            <p:ph type="sldNum" sz="quarter" idx="10"/>
          </p:nvPr>
        </p:nvSpPr>
        <p:spPr/>
        <p:txBody>
          <a:bodyPr/>
          <a:lstStyle/>
          <a:p>
            <a:fld id="{5D1C53B7-D30E-434A-9183-7C200E61FCBC}" type="slidenum">
              <a:rPr lang="en-US" smtClean="0"/>
              <a:pPr/>
              <a:t>11</a:t>
            </a:fld>
            <a:endParaRPr lang="en-US"/>
          </a:p>
        </p:txBody>
      </p:sp>
    </p:spTree>
    <p:extLst>
      <p:ext uri="{BB962C8B-B14F-4D97-AF65-F5344CB8AC3E}">
        <p14:creationId xmlns:p14="http://schemas.microsoft.com/office/powerpoint/2010/main" val="178562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495">
              <a:defRPr/>
            </a:pPr>
            <a:r>
              <a:rPr lang="en-US" b="1" baseline="0" dirty="0" smtClean="0"/>
              <a:t>Suggested script: </a:t>
            </a:r>
            <a:r>
              <a:rPr lang="en-US" baseline="0" dirty="0" smtClean="0"/>
              <a:t>As a workplace, we have a policy statement that workplace violence and harassment is unacceptable and not tolerated. </a:t>
            </a:r>
          </a:p>
          <a:p>
            <a:pPr defTabSz="899495">
              <a:defRPr/>
            </a:pPr>
            <a:endParaRPr lang="en-US" baseline="0" dirty="0" smtClean="0"/>
          </a:p>
          <a:p>
            <a:pPr defTabSz="899495">
              <a:defRPr/>
            </a:pPr>
            <a:r>
              <a:rPr lang="en-US" baseline="0" dirty="0" smtClean="0"/>
              <a:t>The policy statement will be reviewed each year, and all our workers will be made aware of it. </a:t>
            </a:r>
          </a:p>
          <a:p>
            <a:pPr defTabSz="899495">
              <a:defRPr/>
            </a:pPr>
            <a:endParaRPr lang="en-US" b="1" baseline="0" dirty="0" smtClean="0"/>
          </a:p>
          <a:p>
            <a:pPr defTabSz="899495">
              <a:defRPr/>
            </a:pPr>
            <a:r>
              <a:rPr lang="en-US" b="1" baseline="0" dirty="0" smtClean="0"/>
              <a:t>[Employers might choose to insert a slide with their workplace policy statement, or distribute a copy of it to workers and supervisors at this point in the presentation.]</a:t>
            </a:r>
          </a:p>
          <a:p>
            <a:pPr defTabSz="899495">
              <a:defRPr/>
            </a:pPr>
            <a:endParaRPr lang="en-US" b="1" baseline="0" dirty="0" smtClean="0"/>
          </a:p>
          <a:p>
            <a:pPr defTabSz="899495">
              <a:defRPr/>
            </a:pPr>
            <a:r>
              <a:rPr lang="en-US" b="1" baseline="0" dirty="0" smtClean="0"/>
              <a:t>Note:</a:t>
            </a:r>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p>
          <a:p>
            <a:pPr defTabSz="899495">
              <a:defRPr/>
            </a:pPr>
            <a:endParaRPr lang="en-US" b="0" baseline="0" dirty="0" smtClean="0"/>
          </a:p>
        </p:txBody>
      </p:sp>
      <p:sp>
        <p:nvSpPr>
          <p:cNvPr id="4" name="Slide Number Placeholder 3"/>
          <p:cNvSpPr>
            <a:spLocks noGrp="1"/>
          </p:cNvSpPr>
          <p:nvPr>
            <p:ph type="sldNum" sz="quarter" idx="10"/>
          </p:nvPr>
        </p:nvSpPr>
        <p:spPr/>
        <p:txBody>
          <a:bodyPr/>
          <a:lstStyle/>
          <a:p>
            <a:fld id="{47C63934-52E1-46E7-B74D-A2F5F61831F5}" type="slidenum">
              <a:rPr lang="en-CA" smtClean="0"/>
              <a:pPr/>
              <a:t>12</a:t>
            </a:fld>
            <a:endParaRPr lang="en-CA" dirty="0"/>
          </a:p>
        </p:txBody>
      </p:sp>
    </p:spTree>
    <p:extLst>
      <p:ext uri="{BB962C8B-B14F-4D97-AF65-F5344CB8AC3E}">
        <p14:creationId xmlns:p14="http://schemas.microsoft.com/office/powerpoint/2010/main" val="1036939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495">
              <a:defRPr/>
            </a:pPr>
            <a:r>
              <a:rPr lang="en-US" b="1" u="none" baseline="0" dirty="0" smtClean="0">
                <a:solidFill>
                  <a:srgbClr val="FF0000"/>
                </a:solidFill>
              </a:rPr>
              <a:t>Suggested script: </a:t>
            </a:r>
            <a:r>
              <a:rPr lang="en-US" u="none" baseline="0" dirty="0" smtClean="0">
                <a:solidFill>
                  <a:srgbClr val="FF0000"/>
                </a:solidFill>
              </a:rPr>
              <a:t>If we are aware of circumstances that present a risk of violence and harassment, our workplace must take steps to prevent or minimize the risk. We might provide direction to affected workers or make other arrangements. For example, in a retail store, an employer might provide workers with the phone number of mall security in case they face violent and harassing customers. </a:t>
            </a:r>
          </a:p>
          <a:p>
            <a:pPr defTabSz="899495">
              <a:defRPr/>
            </a:pPr>
            <a:endParaRPr lang="en-US" u="none" baseline="0" dirty="0" smtClean="0">
              <a:solidFill>
                <a:srgbClr val="FF0000"/>
              </a:solidFill>
            </a:endParaRPr>
          </a:p>
          <a:p>
            <a:pPr defTabSz="899495">
              <a:defRPr/>
            </a:pPr>
            <a:r>
              <a:rPr lang="en-US" u="none" baseline="0" dirty="0" smtClean="0">
                <a:solidFill>
                  <a:srgbClr val="FF0000"/>
                </a:solidFill>
              </a:rPr>
              <a:t>In our workplace … </a:t>
            </a:r>
            <a:br>
              <a:rPr lang="en-US" u="none" baseline="0" dirty="0" smtClean="0">
                <a:solidFill>
                  <a:srgbClr val="FF0000"/>
                </a:solidFill>
              </a:rPr>
            </a:br>
            <a:endParaRPr lang="en-US" u="none" baseline="0" dirty="0" smtClean="0">
              <a:solidFill>
                <a:srgbClr val="FF0000"/>
              </a:solidFill>
            </a:endParaRPr>
          </a:p>
          <a:p>
            <a:pPr defTabSz="899495">
              <a:defRPr/>
            </a:pPr>
            <a:r>
              <a:rPr lang="en-US" b="1" u="none" baseline="0" dirty="0" smtClean="0">
                <a:solidFill>
                  <a:srgbClr val="FF0000"/>
                </a:solidFill>
              </a:rPr>
              <a:t>[Insert/include examples of steps that you will take in your workplace.]</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13</a:t>
            </a:fld>
            <a:endParaRPr lang="en-CA" dirty="0"/>
          </a:p>
        </p:txBody>
      </p:sp>
    </p:spTree>
    <p:extLst>
      <p:ext uri="{BB962C8B-B14F-4D97-AF65-F5344CB8AC3E}">
        <p14:creationId xmlns:p14="http://schemas.microsoft.com/office/powerpoint/2010/main" val="2085611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495">
              <a:defRPr/>
            </a:pPr>
            <a:r>
              <a:rPr lang="en-US" b="1" dirty="0" smtClean="0"/>
              <a:t>Suggested script:</a:t>
            </a:r>
            <a:r>
              <a:rPr lang="en-US" baseline="0" dirty="0" smtClean="0"/>
              <a:t> We have workplace procedures in place which commit our workplace to eliminating or minimizing the hazard of violence and harassment. </a:t>
            </a:r>
          </a:p>
          <a:p>
            <a:pPr defTabSz="899495">
              <a:defRPr/>
            </a:pPr>
            <a:endParaRPr lang="en-US" baseline="0" dirty="0" smtClean="0"/>
          </a:p>
          <a:p>
            <a:pPr defTabSz="899495">
              <a:defRPr/>
            </a:pPr>
            <a:r>
              <a:rPr lang="en-US" baseline="0" dirty="0" smtClean="0"/>
              <a:t>The procedures will be evaluated and modified as necessary and reviewed each year, and all our workers will be made aware of them. </a:t>
            </a:r>
          </a:p>
          <a:p>
            <a:pPr defTabSz="899495">
              <a:defRPr/>
            </a:pPr>
            <a:endParaRPr lang="en-US" b="1" baseline="0" dirty="0" smtClean="0"/>
          </a:p>
          <a:p>
            <a:pPr defTabSz="899495">
              <a:defRPr/>
            </a:pPr>
            <a:r>
              <a:rPr lang="en-US" b="1" baseline="0" dirty="0" smtClean="0"/>
              <a:t>[Employers might choose to insert a slide with their workplace procedures, or distribute a copy of it to workers and supervisors at this point in the presentation.]</a:t>
            </a:r>
          </a:p>
          <a:p>
            <a:pPr lvl="0">
              <a:buFont typeface="Arial" pitchFamily="34" charset="0"/>
              <a:buNone/>
            </a:pPr>
            <a:endParaRPr lang="en-US" b="1" dirty="0" smtClean="0"/>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p>
          <a:p>
            <a:pPr lvl="0">
              <a:buFont typeface="Arial" pitchFamily="34" charset="0"/>
              <a:buNone/>
            </a:pP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14</a:t>
            </a:fld>
            <a:endParaRPr lang="en-CA" dirty="0"/>
          </a:p>
        </p:txBody>
      </p:sp>
    </p:spTree>
    <p:extLst>
      <p:ext uri="{BB962C8B-B14F-4D97-AF65-F5344CB8AC3E}">
        <p14:creationId xmlns:p14="http://schemas.microsoft.com/office/powerpoint/2010/main" val="2828201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Suggested script: </a:t>
            </a:r>
            <a:r>
              <a:rPr lang="en-US" b="0" dirty="0" smtClean="0"/>
              <a:t>If you witness or experience</a:t>
            </a:r>
            <a:r>
              <a:rPr lang="en-US" b="0" baseline="0" dirty="0" smtClean="0"/>
              <a:t> violence or harassment in the workplace, you must report it.</a:t>
            </a:r>
          </a:p>
          <a:p>
            <a:endParaRPr lang="en-US" b="0" baseline="0" dirty="0" smtClean="0"/>
          </a:p>
          <a:p>
            <a:r>
              <a:rPr lang="en-US" b="0" baseline="0" dirty="0" smtClean="0"/>
              <a:t>In our workplace, you should report it to </a:t>
            </a:r>
            <a:r>
              <a:rPr lang="en-US" sz="1100" b="1" dirty="0"/>
              <a:t>[insert </a:t>
            </a:r>
            <a:r>
              <a:rPr lang="en-US" sz="1100" b="1" dirty="0" smtClean="0"/>
              <a:t>name or position</a:t>
            </a:r>
            <a:r>
              <a:rPr lang="en-US" sz="1100" b="1" dirty="0"/>
              <a:t>]</a:t>
            </a:r>
            <a:r>
              <a:rPr lang="en-US" sz="1100" dirty="0"/>
              <a:t>. </a:t>
            </a:r>
          </a:p>
          <a:p>
            <a:endParaRPr lang="en-US" sz="1100" dirty="0"/>
          </a:p>
          <a:p>
            <a:r>
              <a:rPr lang="en-US" sz="1100" dirty="0"/>
              <a:t>If your supervisor is the alleged </a:t>
            </a:r>
            <a:r>
              <a:rPr lang="en-US" sz="1100" dirty="0" smtClean="0"/>
              <a:t>harasser, </a:t>
            </a:r>
            <a:r>
              <a:rPr lang="en-US" sz="1100" dirty="0"/>
              <a:t>or if we as employers are, report it to </a:t>
            </a:r>
            <a:r>
              <a:rPr lang="en-US" sz="1100" b="1" dirty="0"/>
              <a:t>[insert </a:t>
            </a:r>
            <a:r>
              <a:rPr lang="en-US" sz="1100" b="1" dirty="0" smtClean="0"/>
              <a:t>name or position]</a:t>
            </a:r>
            <a:r>
              <a:rPr lang="en-US" sz="1100" dirty="0" smtClean="0"/>
              <a:t>.</a:t>
            </a:r>
            <a:endParaRPr lang="en-US" b="0" dirty="0" smtClean="0"/>
          </a:p>
          <a:p>
            <a:endParaRPr lang="en-US" b="1" dirty="0" smtClean="0"/>
          </a:p>
          <a:p>
            <a:r>
              <a:rPr lang="en-US" b="1" dirty="0" smtClean="0"/>
              <a:t>Note:</a:t>
            </a:r>
            <a:r>
              <a:rPr lang="en-US" b="1" baseline="0" dirty="0" smtClean="0"/>
              <a:t> </a:t>
            </a:r>
            <a:r>
              <a:rPr lang="en-US" b="1" dirty="0" smtClean="0"/>
              <a:t>The</a:t>
            </a:r>
            <a:r>
              <a:rPr lang="en-US" b="1" baseline="0" dirty="0" smtClean="0"/>
              <a:t> employer should fill in this slide with the details of their workplace reporting procedures. Reporting procedures must include what to do if the employer or supervisor is the alleged harasser.</a:t>
            </a:r>
          </a:p>
          <a:p>
            <a:endParaRPr lang="en-US" b="1" baseline="0" dirty="0" smtClean="0"/>
          </a:p>
          <a:p>
            <a:r>
              <a:rPr lang="en-US" b="1" baseline="0" dirty="0" smtClean="0"/>
              <a:t>For example, reporting procedures might include:</a:t>
            </a:r>
          </a:p>
          <a:p>
            <a:pPr lvl="0">
              <a:buFont typeface="Arial" pitchFamily="34" charset="0"/>
              <a:buChar char="•"/>
            </a:pPr>
            <a:r>
              <a:rPr lang="en-US" b="1" dirty="0" smtClean="0"/>
              <a:t> Reporting any violence and harassment to your direct supervisor</a:t>
            </a:r>
          </a:p>
          <a:p>
            <a:pPr lvl="0">
              <a:buFont typeface="Arial" pitchFamily="34" charset="0"/>
              <a:buChar char="•"/>
            </a:pPr>
            <a:r>
              <a:rPr lang="en-US" b="1" dirty="0" smtClean="0"/>
              <a:t> If the employer or supervisor is the alleged harasser, reporting the incident to human resources personnel</a:t>
            </a:r>
            <a:r>
              <a:rPr lang="en-US" b="1" baseline="0" dirty="0" smtClean="0"/>
              <a:t> </a:t>
            </a:r>
            <a:r>
              <a:rPr lang="en-US" b="1" dirty="0" smtClean="0"/>
              <a:t>or another manager, a</a:t>
            </a:r>
            <a:r>
              <a:rPr lang="en-US" b="1" baseline="0" dirty="0" smtClean="0"/>
              <a:t> union representative or another person in the organization</a:t>
            </a:r>
            <a:endParaRPr lang="en-US" b="1" dirty="0" smtClean="0"/>
          </a:p>
          <a:p>
            <a:pPr lvl="0">
              <a:buFont typeface="Arial" pitchFamily="34" charset="0"/>
              <a:buChar char="•"/>
            </a:pPr>
            <a:endParaRPr lang="en-US" b="1" dirty="0" smtClean="0"/>
          </a:p>
          <a:p>
            <a:pPr lvl="0">
              <a:buFont typeface="Arial" pitchFamily="34" charset="0"/>
              <a:buNone/>
            </a:pPr>
            <a:r>
              <a:rPr lang="en-US" b="1" dirty="0" smtClean="0"/>
              <a:t>Include information about who workers can go to for help, and what help will be provided.</a:t>
            </a:r>
          </a:p>
          <a:p>
            <a:pPr lvl="0">
              <a:buFont typeface="Arial" pitchFamily="34" charset="0"/>
              <a:buNone/>
            </a:pPr>
            <a:endParaRPr lang="en-US" b="1" dirty="0" smtClean="0"/>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p>
          <a:p>
            <a:pPr lvl="0">
              <a:buFont typeface="Arial" pitchFamily="34" charset="0"/>
              <a:buNone/>
            </a:pP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15</a:t>
            </a:fld>
            <a:endParaRPr lang="en-CA" dirty="0"/>
          </a:p>
        </p:txBody>
      </p:sp>
    </p:spTree>
    <p:extLst>
      <p:ext uri="{BB962C8B-B14F-4D97-AF65-F5344CB8AC3E}">
        <p14:creationId xmlns:p14="http://schemas.microsoft.com/office/powerpoint/2010/main" val="33448563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Note:</a:t>
            </a:r>
            <a:r>
              <a:rPr lang="en-US" b="1" baseline="0" dirty="0" smtClean="0"/>
              <a:t> </a:t>
            </a:r>
            <a:r>
              <a:rPr lang="en-US" b="1" dirty="0" smtClean="0"/>
              <a:t>The</a:t>
            </a:r>
            <a:r>
              <a:rPr lang="en-US" b="1" baseline="0" dirty="0" smtClean="0"/>
              <a:t> employer should fill in this slide with details of their workplace investigation procedures. </a:t>
            </a:r>
          </a:p>
          <a:p>
            <a:endParaRPr lang="en-US" b="1" baseline="0" dirty="0" smtClean="0"/>
          </a:p>
          <a:p>
            <a:r>
              <a:rPr lang="en-US" b="1" baseline="0" dirty="0" smtClean="0"/>
              <a:t>For example, procedures must include information about:</a:t>
            </a:r>
          </a:p>
          <a:p>
            <a:pPr lvl="0">
              <a:buFont typeface="Arial" pitchFamily="34" charset="0"/>
              <a:buChar char="•"/>
            </a:pPr>
            <a:r>
              <a:rPr lang="en-US" b="1" dirty="0" smtClean="0"/>
              <a:t> How and when investigations will be conducted</a:t>
            </a:r>
          </a:p>
          <a:p>
            <a:pPr lvl="0">
              <a:buFont typeface="Arial" pitchFamily="34" charset="0"/>
              <a:buChar char="•"/>
            </a:pPr>
            <a:r>
              <a:rPr lang="en-US" b="1" dirty="0" smtClean="0"/>
              <a:t> What investigations will include</a:t>
            </a:r>
          </a:p>
          <a:p>
            <a:pPr lvl="0">
              <a:buFont typeface="Arial" pitchFamily="34" charset="0"/>
              <a:buChar char="•"/>
            </a:pPr>
            <a:r>
              <a:rPr lang="en-US" b="1" dirty="0" smtClean="0"/>
              <a:t> The roles and responsibilities of employers, workers, supervisors and others</a:t>
            </a:r>
          </a:p>
          <a:p>
            <a:pPr lvl="0">
              <a:buFont typeface="Arial" pitchFamily="34" charset="0"/>
              <a:buChar char="•"/>
            </a:pPr>
            <a:r>
              <a:rPr lang="en-US" b="1" dirty="0" smtClean="0"/>
              <a:t> Follow-up to the investigation (corrective actions, time frame, dealing with adverse symptoms, etc.)</a:t>
            </a:r>
          </a:p>
          <a:p>
            <a:pPr lvl="0">
              <a:buFont typeface="Arial" pitchFamily="34" charset="0"/>
              <a:buChar char="•"/>
            </a:pPr>
            <a:r>
              <a:rPr lang="en-US" b="1" dirty="0" smtClean="0"/>
              <a:t> Record-keeping requirements</a:t>
            </a:r>
          </a:p>
          <a:p>
            <a:pPr lvl="0">
              <a:buFont typeface="Arial" pitchFamily="34" charset="0"/>
              <a:buChar char="•"/>
            </a:pPr>
            <a:endParaRPr lang="en-US" b="1" dirty="0" smtClean="0"/>
          </a:p>
          <a:p>
            <a:pPr lvl="0">
              <a:buFont typeface="Arial" pitchFamily="34" charset="0"/>
              <a:buNone/>
            </a:pPr>
            <a:r>
              <a:rPr lang="en-US" b="1" dirty="0" smtClean="0"/>
              <a:t>Tell workers who</a:t>
            </a:r>
            <a:r>
              <a:rPr lang="en-US" b="1" baseline="0" dirty="0" smtClean="0"/>
              <a:t> is responsible for following up on complaints and incidents. </a:t>
            </a:r>
          </a:p>
          <a:p>
            <a:pPr lvl="0">
              <a:buFont typeface="Arial" pitchFamily="34" charset="0"/>
              <a:buNone/>
            </a:pPr>
            <a:endParaRPr lang="en-US" b="1" baseline="0" dirty="0" smtClean="0"/>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p>
        </p:txBody>
      </p:sp>
      <p:sp>
        <p:nvSpPr>
          <p:cNvPr id="4" name="Slide Number Placeholder 3"/>
          <p:cNvSpPr>
            <a:spLocks noGrp="1"/>
          </p:cNvSpPr>
          <p:nvPr>
            <p:ph type="sldNum" sz="quarter" idx="10"/>
          </p:nvPr>
        </p:nvSpPr>
        <p:spPr/>
        <p:txBody>
          <a:bodyPr/>
          <a:lstStyle/>
          <a:p>
            <a:fld id="{47C63934-52E1-46E7-B74D-A2F5F61831F5}" type="slidenum">
              <a:rPr lang="en-CA" smtClean="0"/>
              <a:pPr/>
              <a:t>16</a:t>
            </a:fld>
            <a:endParaRPr lang="en-CA" dirty="0"/>
          </a:p>
        </p:txBody>
      </p:sp>
    </p:spTree>
    <p:extLst>
      <p:ext uri="{BB962C8B-B14F-4D97-AF65-F5344CB8AC3E}">
        <p14:creationId xmlns:p14="http://schemas.microsoft.com/office/powerpoint/2010/main" val="1556495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495">
              <a:defRPr/>
            </a:pPr>
            <a:r>
              <a:rPr lang="en-US" b="1" baseline="0" dirty="0" smtClean="0"/>
              <a:t>Suggested script: </a:t>
            </a:r>
            <a:r>
              <a:rPr lang="en-US" b="0" baseline="0" dirty="0" smtClean="0"/>
              <a:t>Employers must also provide training about violence and harassment to workers and supervisors, which is why we’re here today. </a:t>
            </a:r>
            <a:r>
              <a:rPr lang="en-US" b="1" baseline="0" dirty="0" smtClean="0"/>
              <a:t>[If the employer is providing additional training, list it here.]</a:t>
            </a:r>
          </a:p>
          <a:p>
            <a:endParaRPr lang="en-US" dirty="0" smtClean="0"/>
          </a:p>
          <a:p>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17</a:t>
            </a:fld>
            <a:endParaRPr lang="en-CA" dirty="0"/>
          </a:p>
        </p:txBody>
      </p:sp>
    </p:spTree>
    <p:extLst>
      <p:ext uri="{BB962C8B-B14F-4D97-AF65-F5344CB8AC3E}">
        <p14:creationId xmlns:p14="http://schemas.microsoft.com/office/powerpoint/2010/main" val="2521258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Workers have a duty</a:t>
            </a:r>
            <a:r>
              <a:rPr lang="en-US" baseline="0" dirty="0" smtClean="0"/>
              <a:t> </a:t>
            </a:r>
            <a:r>
              <a:rPr lang="en-US" dirty="0" smtClean="0"/>
              <a:t>to report violence</a:t>
            </a:r>
            <a:r>
              <a:rPr lang="en-US" baseline="0" dirty="0" smtClean="0"/>
              <a:t> </a:t>
            </a:r>
            <a:r>
              <a:rPr lang="en-US" dirty="0" smtClean="0"/>
              <a:t>and harassment that is observed or experienced in the workplace, and not to engage in violence and harassment. You must also comply</a:t>
            </a:r>
            <a:r>
              <a:rPr lang="en-US" baseline="0" dirty="0" smtClean="0"/>
              <a:t> with our workplace policy and procedures.</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18</a:t>
            </a:fld>
            <a:endParaRPr lang="en-CA" dirty="0"/>
          </a:p>
        </p:txBody>
      </p:sp>
    </p:spTree>
    <p:extLst>
      <p:ext uri="{BB962C8B-B14F-4D97-AF65-F5344CB8AC3E}">
        <p14:creationId xmlns:p14="http://schemas.microsoft.com/office/powerpoint/2010/main" val="3771963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Supervisors have similar duties: they must follow workplace policy and procedures, and not engage in violence</a:t>
            </a:r>
            <a:r>
              <a:rPr lang="en-US" baseline="0" dirty="0" smtClean="0"/>
              <a:t> and harassment in the workplace.</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19</a:t>
            </a:fld>
            <a:endParaRPr lang="en-CA" dirty="0"/>
          </a:p>
        </p:txBody>
      </p:sp>
    </p:spTree>
    <p:extLst>
      <p:ext uri="{BB962C8B-B14F-4D97-AF65-F5344CB8AC3E}">
        <p14:creationId xmlns:p14="http://schemas.microsoft.com/office/powerpoint/2010/main" val="1178349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Thanks for coming to our training session today</a:t>
            </a:r>
            <a:r>
              <a:rPr lang="en-US" baseline="0" dirty="0" smtClean="0"/>
              <a:t> on workplace violence and harassment. </a:t>
            </a:r>
            <a:r>
              <a:rPr lang="en-US" dirty="0" smtClean="0"/>
              <a:t>Employers, workers and supervisors all have legal duties regarding occupational</a:t>
            </a:r>
            <a:r>
              <a:rPr lang="en-US" baseline="0" dirty="0" smtClean="0"/>
              <a:t> health and safety, including workplace violence and harassment. </a:t>
            </a:r>
            <a:r>
              <a:rPr lang="en-US" dirty="0" smtClean="0"/>
              <a:t>Today’s session</a:t>
            </a:r>
            <a:r>
              <a:rPr lang="en-US" baseline="0" dirty="0" smtClean="0"/>
              <a:t> meets part of our workplace obligation to train supervisors and workers about this issue. We’ll talk about:</a:t>
            </a:r>
          </a:p>
          <a:p>
            <a:endParaRPr lang="en-US" baseline="0" dirty="0" smtClean="0"/>
          </a:p>
          <a:p>
            <a:pPr>
              <a:buFont typeface="Arial" pitchFamily="34" charset="0"/>
              <a:buChar char="•"/>
            </a:pPr>
            <a:r>
              <a:rPr lang="en-US" dirty="0" smtClean="0"/>
              <a:t> Our legal duties under the </a:t>
            </a:r>
            <a:r>
              <a:rPr lang="en-US" i="1" dirty="0" smtClean="0"/>
              <a:t>Occupational Health and Safety Act </a:t>
            </a:r>
          </a:p>
          <a:p>
            <a:pPr>
              <a:buFont typeface="Arial" pitchFamily="34" charset="0"/>
              <a:buChar char="•"/>
            </a:pPr>
            <a:r>
              <a:rPr lang="en-US" i="1" dirty="0" smtClean="0"/>
              <a:t> </a:t>
            </a:r>
            <a:r>
              <a:rPr lang="en-US" dirty="0" smtClean="0"/>
              <a:t>Recognizing the potential for workplace violence and harassment</a:t>
            </a:r>
          </a:p>
          <a:p>
            <a:pPr defTabSz="899495">
              <a:buFont typeface="Arial" pitchFamily="34" charset="0"/>
              <a:buChar char="•"/>
              <a:defRPr/>
            </a:pPr>
            <a:r>
              <a:rPr lang="en-US" dirty="0" smtClean="0"/>
              <a:t> The legal duties of </a:t>
            </a:r>
            <a:r>
              <a:rPr lang="en-US" baseline="0" dirty="0" smtClean="0"/>
              <a:t>employers, workers and supervisors for</a:t>
            </a:r>
            <a:r>
              <a:rPr lang="en-US" dirty="0" smtClean="0"/>
              <a:t> preventing and responding to workplace</a:t>
            </a:r>
            <a:r>
              <a:rPr lang="en-US" baseline="0" dirty="0" smtClean="0"/>
              <a:t> </a:t>
            </a:r>
            <a:r>
              <a:rPr lang="en-US" dirty="0" smtClean="0"/>
              <a:t>violence and harassment</a:t>
            </a:r>
          </a:p>
          <a:p>
            <a:pPr>
              <a:buFont typeface="Arial" pitchFamily="34" charset="0"/>
              <a:buChar char="•"/>
            </a:pPr>
            <a:r>
              <a:rPr lang="en-US" dirty="0" smtClean="0"/>
              <a:t> Our workplace reporting procedures</a:t>
            </a:r>
          </a:p>
          <a:p>
            <a:pPr>
              <a:buFont typeface="Arial" pitchFamily="34" charset="0"/>
              <a:buChar char="•"/>
            </a:pPr>
            <a:r>
              <a:rPr lang="en-US" dirty="0" smtClean="0"/>
              <a:t> How our workplace will deal with incidents or complaints, including investigations</a:t>
            </a:r>
          </a:p>
          <a:p>
            <a:pPr>
              <a:buFont typeface="Arial" pitchFamily="34" charset="0"/>
              <a:buChar char="•"/>
            </a:pPr>
            <a:r>
              <a:rPr lang="en-US" baseline="0" dirty="0" smtClean="0"/>
              <a:t> What co-workers can do to stop violence and harassment</a:t>
            </a:r>
          </a:p>
          <a:p>
            <a:pPr>
              <a:buFont typeface="Arial" pitchFamily="34" charset="0"/>
              <a:buChar char="•"/>
            </a:pPr>
            <a:r>
              <a:rPr lang="en-US" dirty="0" smtClean="0"/>
              <a:t> Tips for how to talk to an alleged harasser,</a:t>
            </a:r>
            <a:r>
              <a:rPr lang="en-US" baseline="0" dirty="0" smtClean="0"/>
              <a:t> if you’re a target or witness of violence and harassment, and</a:t>
            </a:r>
            <a:endParaRPr lang="en-US" dirty="0" smtClean="0"/>
          </a:p>
          <a:p>
            <a:pPr>
              <a:buFont typeface="Arial" pitchFamily="34" charset="0"/>
              <a:buChar char="•"/>
            </a:pPr>
            <a:r>
              <a:rPr lang="en-US" dirty="0" smtClean="0"/>
              <a:t> Additional information and resources about workplace</a:t>
            </a:r>
            <a:r>
              <a:rPr lang="en-US" baseline="0" dirty="0" smtClean="0"/>
              <a:t> violence and harassment</a:t>
            </a:r>
            <a:endParaRPr lang="en-CA" dirty="0" smtClean="0"/>
          </a:p>
          <a:p>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2</a:t>
            </a:fld>
            <a:endParaRPr lang="en-CA" dirty="0"/>
          </a:p>
        </p:txBody>
      </p:sp>
    </p:spTree>
    <p:extLst>
      <p:ext uri="{BB962C8B-B14F-4D97-AF65-F5344CB8AC3E}">
        <p14:creationId xmlns:p14="http://schemas.microsoft.com/office/powerpoint/2010/main" val="277549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b="0" dirty="0" smtClean="0"/>
              <a:t>That</a:t>
            </a:r>
            <a:r>
              <a:rPr lang="en-US" b="0" baseline="0" dirty="0" smtClean="0"/>
              <a:t> brings an end to the legal duties of employers, workers, and supervisors</a:t>
            </a:r>
            <a:r>
              <a:rPr lang="en-US" b="0" i="1" baseline="0" dirty="0" smtClean="0"/>
              <a:t>. </a:t>
            </a:r>
            <a:r>
              <a:rPr lang="en-US" b="0" i="0" baseline="0" dirty="0" smtClean="0"/>
              <a:t>N</a:t>
            </a:r>
            <a:r>
              <a:rPr lang="en-US" b="0" baseline="0" dirty="0" smtClean="0"/>
              <a:t>ow we’ll move on to talk about some extra things you can do for someone who is being harassed, if you want to provide support.</a:t>
            </a:r>
            <a:r>
              <a:rPr lang="en-US" baseline="0" dirty="0" smtClean="0"/>
              <a:t> </a:t>
            </a:r>
          </a:p>
          <a:p>
            <a:endParaRPr lang="en-US" baseline="0" dirty="0" smtClean="0"/>
          </a:p>
          <a:p>
            <a:r>
              <a:rPr lang="en-US" baseline="0" dirty="0" smtClean="0"/>
              <a:t>It can help your co-worker if you listen to them with empathy, and don’t gossip about what they tell you. You can also offer support by providing information about counsellors or other resources you may know about. </a:t>
            </a:r>
            <a:r>
              <a:rPr lang="en-US" b="1" baseline="0" dirty="0" smtClean="0"/>
              <a:t>[If your workplace has an employee assistance program, you could talk about it here.]</a:t>
            </a:r>
            <a:endParaRPr lang="en-US" baseline="0" dirty="0" smtClean="0"/>
          </a:p>
          <a:p>
            <a:pPr>
              <a:buFont typeface="Arial" pitchFamily="34" charset="0"/>
              <a:buNone/>
            </a:pPr>
            <a:endParaRPr lang="en-US" baseline="0" dirty="0" smtClean="0"/>
          </a:p>
          <a:p>
            <a:pPr>
              <a:buFont typeface="Arial" pitchFamily="34" charset="0"/>
              <a:buNone/>
            </a:pPr>
            <a:r>
              <a:rPr lang="en-US" baseline="0" dirty="0" smtClean="0"/>
              <a:t>You can also document what you see, so you can share it during an investigation. Include details such as dates, what happened and who else might have witnessed it. These details can be extremely helpful in an investigation.</a:t>
            </a:r>
          </a:p>
          <a:p>
            <a:pPr>
              <a:buFont typeface="Arial" pitchFamily="34" charset="0"/>
              <a:buNone/>
            </a:pPr>
            <a:endParaRPr lang="en-US" baseline="0" dirty="0" smtClean="0"/>
          </a:p>
          <a:p>
            <a:pPr>
              <a:buFont typeface="Arial" pitchFamily="34" charset="0"/>
              <a:buNone/>
            </a:pPr>
            <a:r>
              <a:rPr lang="en-US" baseline="0" dirty="0" smtClean="0"/>
              <a:t>If you witness harassment, tell the alleged harasser to stop. Sometimes confronting an alleged harasser can cause their behaviour towards the target to get worse, but other times it makes that person aware that their actions will not be tolerated, which results in a change in behaviour. </a:t>
            </a:r>
          </a:p>
        </p:txBody>
      </p:sp>
      <p:sp>
        <p:nvSpPr>
          <p:cNvPr id="4" name="Slide Number Placeholder 3"/>
          <p:cNvSpPr>
            <a:spLocks noGrp="1"/>
          </p:cNvSpPr>
          <p:nvPr>
            <p:ph type="sldNum" sz="quarter" idx="10"/>
          </p:nvPr>
        </p:nvSpPr>
        <p:spPr/>
        <p:txBody>
          <a:bodyPr/>
          <a:lstStyle/>
          <a:p>
            <a:fld id="{47C63934-52E1-46E7-B74D-A2F5F61831F5}" type="slidenum">
              <a:rPr lang="en-CA" smtClean="0"/>
              <a:pPr/>
              <a:t>20</a:t>
            </a:fld>
            <a:endParaRPr lang="en-CA" dirty="0"/>
          </a:p>
        </p:txBody>
      </p:sp>
    </p:spTree>
    <p:extLst>
      <p:ext uri="{BB962C8B-B14F-4D97-AF65-F5344CB8AC3E}">
        <p14:creationId xmlns:p14="http://schemas.microsoft.com/office/powerpoint/2010/main" val="1801861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b="0" dirty="0" smtClean="0"/>
              <a:t>So</a:t>
            </a:r>
            <a:r>
              <a:rPr lang="en-US" b="0" baseline="0" dirty="0" smtClean="0"/>
              <a:t> how do you talk to someone who is harassing you or others? </a:t>
            </a:r>
            <a:r>
              <a:rPr lang="en-US" dirty="0" smtClean="0"/>
              <a:t>It</a:t>
            </a:r>
            <a:r>
              <a:rPr lang="en-US" baseline="0" dirty="0" smtClean="0"/>
              <a:t>’s possible that the person engaging in the bad behaviour was unaware of its effect and the situation might get better after you talk to them. </a:t>
            </a:r>
            <a:r>
              <a:rPr lang="en-US" dirty="0" smtClean="0"/>
              <a:t>If you feel it’s safe talking to the alleged harasser,</a:t>
            </a:r>
            <a:r>
              <a:rPr lang="en-US" baseline="0" dirty="0" smtClean="0"/>
              <a:t> b</a:t>
            </a:r>
            <a:r>
              <a:rPr lang="en-US" dirty="0" smtClean="0"/>
              <a:t>e specific about what behaviour was inappropriate. You could even show the person a copy of the workplace violence and harassment policy and explain why you think the behaviour</a:t>
            </a:r>
            <a:r>
              <a:rPr lang="en-US" baseline="0" dirty="0" smtClean="0"/>
              <a:t> was inappropriate.</a:t>
            </a:r>
            <a:r>
              <a:rPr lang="en-US" dirty="0" smtClean="0"/>
              <a:t> Be clear that the behaviour is unwanted and unacceptable. Stay calm and don’t retaliate. You</a:t>
            </a:r>
            <a:r>
              <a:rPr lang="en-US" baseline="0" dirty="0" smtClean="0"/>
              <a:t> are also required to report any violence and harassment you witness or experience. </a:t>
            </a:r>
          </a:p>
          <a:p>
            <a:endParaRPr lang="en-US" baseline="0" dirty="0" smtClean="0"/>
          </a:p>
          <a:p>
            <a:r>
              <a:rPr lang="en-US" baseline="0" dirty="0" smtClean="0"/>
              <a:t>Our workplace takes violence and harassment seriously and we will follow our procedures for dealing with incidents and complaints.</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21</a:t>
            </a:fld>
            <a:endParaRPr lang="en-CA" dirty="0"/>
          </a:p>
        </p:txBody>
      </p:sp>
    </p:spTree>
    <p:extLst>
      <p:ext uri="{BB962C8B-B14F-4D97-AF65-F5344CB8AC3E}">
        <p14:creationId xmlns:p14="http://schemas.microsoft.com/office/powerpoint/2010/main" val="773792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b="0" dirty="0" smtClean="0"/>
              <a:t>That wraps up our presentation for today. </a:t>
            </a:r>
            <a:r>
              <a:rPr lang="en-US" dirty="0" smtClean="0"/>
              <a:t>You can find our workplace</a:t>
            </a:r>
            <a:r>
              <a:rPr lang="en-US" baseline="0" dirty="0" smtClean="0"/>
              <a:t> policy and procedures at </a:t>
            </a:r>
            <a:r>
              <a:rPr lang="en-US" b="1" baseline="0" dirty="0" smtClean="0"/>
              <a:t>[insert information, e.g.,</a:t>
            </a:r>
            <a:r>
              <a:rPr lang="en-US" b="1" dirty="0" smtClean="0"/>
              <a:t> insert intranet site or location where policies</a:t>
            </a:r>
            <a:r>
              <a:rPr lang="en-US" b="1" baseline="0" dirty="0" smtClean="0"/>
              <a:t> and procedures </a:t>
            </a:r>
            <a:r>
              <a:rPr lang="en-US" b="1" dirty="0" smtClean="0"/>
              <a:t>are posted]</a:t>
            </a:r>
            <a:r>
              <a:rPr lang="en-US" b="0" dirty="0" smtClean="0"/>
              <a:t>.</a:t>
            </a:r>
            <a:endParaRPr lang="en-US" b="1" dirty="0" smtClean="0"/>
          </a:p>
          <a:p>
            <a:pPr>
              <a:buFont typeface="Arial" pitchFamily="34" charset="0"/>
              <a:buChar char="•"/>
            </a:pPr>
            <a:endParaRPr lang="en-US" b="1" dirty="0" smtClean="0"/>
          </a:p>
          <a:p>
            <a:pPr>
              <a:buFont typeface="Arial" pitchFamily="34" charset="0"/>
              <a:buNone/>
            </a:pPr>
            <a:r>
              <a:rPr lang="en-US" b="1" dirty="0" smtClean="0"/>
              <a:t>[Provide any extra information, such as a contact person for workplace violence and harassment.]</a:t>
            </a:r>
          </a:p>
          <a:p>
            <a:pPr>
              <a:buFont typeface="Arial" pitchFamily="34" charset="0"/>
              <a:buChar char="•"/>
            </a:pPr>
            <a:endParaRPr lang="en-US" b="1" dirty="0" smtClean="0"/>
          </a:p>
          <a:p>
            <a:pPr>
              <a:buFont typeface="Arial" pitchFamily="34" charset="0"/>
              <a:buNone/>
            </a:pPr>
            <a:r>
              <a:rPr lang="en-US" b="0" dirty="0" smtClean="0"/>
              <a:t>Yukon Workers’ Compensation</a:t>
            </a:r>
            <a:r>
              <a:rPr lang="en-US" b="0" baseline="0" dirty="0" smtClean="0"/>
              <a:t> </a:t>
            </a:r>
            <a:r>
              <a:rPr lang="en-US" b="0" dirty="0" smtClean="0"/>
              <a:t>Health and Safety Board</a:t>
            </a:r>
            <a:r>
              <a:rPr lang="en-US" b="0" baseline="0" dirty="0" smtClean="0"/>
              <a:t> also has a website with tips and information about workplace violence and harassment, available at wcb.yk.ca.</a:t>
            </a:r>
          </a:p>
          <a:p>
            <a:pPr>
              <a:buFont typeface="Arial" pitchFamily="34" charset="0"/>
              <a:buNone/>
            </a:pPr>
            <a:endParaRPr lang="en-US" b="0" baseline="0" dirty="0" smtClean="0"/>
          </a:p>
          <a:p>
            <a:pPr>
              <a:buFont typeface="Arial" pitchFamily="34" charset="0"/>
              <a:buNone/>
            </a:pPr>
            <a:r>
              <a:rPr lang="en-US" b="0" baseline="0" dirty="0" smtClean="0"/>
              <a:t>Thanks for your attention today. If you have any questions at all, please contact </a:t>
            </a:r>
            <a:r>
              <a:rPr lang="en-US" b="1" baseline="0" dirty="0" smtClean="0"/>
              <a:t>[insert name]</a:t>
            </a:r>
            <a:r>
              <a:rPr lang="en-US" b="0" baseline="0" dirty="0" smtClean="0"/>
              <a:t>.</a:t>
            </a:r>
            <a:endParaRPr lang="en-CA" b="0"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22</a:t>
            </a:fld>
            <a:endParaRPr lang="en-CA" dirty="0"/>
          </a:p>
        </p:txBody>
      </p:sp>
    </p:spTree>
    <p:extLst>
      <p:ext uri="{BB962C8B-B14F-4D97-AF65-F5344CB8AC3E}">
        <p14:creationId xmlns:p14="http://schemas.microsoft.com/office/powerpoint/2010/main" val="2821856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dirty="0"/>
              <a:t>Suggested Script: </a:t>
            </a:r>
            <a:r>
              <a:rPr lang="en-CA" dirty="0"/>
              <a:t>The </a:t>
            </a:r>
            <a:r>
              <a:rPr lang="en-CA" i="1" dirty="0" smtClean="0"/>
              <a:t>Occupational Health and</a:t>
            </a:r>
            <a:r>
              <a:rPr lang="en-CA" i="1" baseline="0" dirty="0" smtClean="0"/>
              <a:t> Safety Act </a:t>
            </a:r>
            <a:r>
              <a:rPr lang="en-CA" dirty="0" smtClean="0"/>
              <a:t>sets </a:t>
            </a:r>
            <a:r>
              <a:rPr lang="en-CA" dirty="0"/>
              <a:t>out the general duties of employers, </a:t>
            </a:r>
            <a:r>
              <a:rPr lang="en-CA" dirty="0" smtClean="0"/>
              <a:t>workers </a:t>
            </a:r>
            <a:r>
              <a:rPr lang="en-CA" dirty="0"/>
              <a:t>and supervisors to ensure or protect the health and safety of workplace parties. These duties include preventing and addressing </a:t>
            </a:r>
            <a:r>
              <a:rPr lang="en-CA" dirty="0" smtClean="0"/>
              <a:t>workplace violence and </a:t>
            </a:r>
            <a:r>
              <a:rPr lang="en-CA" dirty="0"/>
              <a:t>harassment. </a:t>
            </a:r>
          </a:p>
          <a:p>
            <a:endParaRPr lang="en-US" dirty="0"/>
          </a:p>
          <a:p>
            <a:r>
              <a:rPr lang="en-CA" dirty="0" smtClean="0"/>
              <a:t>Yukon Workers’</a:t>
            </a:r>
            <a:r>
              <a:rPr lang="en-CA" baseline="0" dirty="0" smtClean="0"/>
              <a:t> Compensation Health and Safety Board, </a:t>
            </a:r>
            <a:r>
              <a:rPr lang="en-CA" i="1" dirty="0" smtClean="0"/>
              <a:t>Occupational </a:t>
            </a:r>
            <a:r>
              <a:rPr lang="en-CA" i="1" dirty="0"/>
              <a:t>Health and Safety </a:t>
            </a:r>
            <a:r>
              <a:rPr lang="en-CA" i="1" dirty="0" smtClean="0"/>
              <a:t>Regulation </a:t>
            </a:r>
            <a:r>
              <a:rPr lang="en-CA" dirty="0" smtClean="0"/>
              <a:t>on </a:t>
            </a:r>
            <a:r>
              <a:rPr lang="en-CA" dirty="0"/>
              <a:t>workplace </a:t>
            </a:r>
            <a:r>
              <a:rPr lang="en-CA" dirty="0" smtClean="0"/>
              <a:t>violence </a:t>
            </a:r>
            <a:r>
              <a:rPr lang="en-CA" dirty="0"/>
              <a:t>and harassment, </a:t>
            </a:r>
            <a:r>
              <a:rPr lang="en-CA" dirty="0" smtClean="0"/>
              <a:t>will </a:t>
            </a:r>
            <a:r>
              <a:rPr lang="en-CA" dirty="0"/>
              <a:t>into effect on </a:t>
            </a:r>
            <a:r>
              <a:rPr lang="en-CA" dirty="0" smtClean="0"/>
              <a:t>September 4, 2021. </a:t>
            </a:r>
            <a:r>
              <a:rPr lang="en-CA" dirty="0"/>
              <a:t>The </a:t>
            </a:r>
            <a:r>
              <a:rPr lang="en-CA" dirty="0" smtClean="0"/>
              <a:t>Regulation describes </a:t>
            </a:r>
            <a:r>
              <a:rPr lang="en-CA" dirty="0"/>
              <a:t>the steps workplaces can take to prevent and address this issue. </a:t>
            </a:r>
          </a:p>
          <a:p>
            <a:endParaRPr lang="en-CA" dirty="0"/>
          </a:p>
          <a:p>
            <a:r>
              <a:rPr lang="en-CA" dirty="0"/>
              <a:t>This presentation will explain the legal duties of employers, </a:t>
            </a:r>
            <a:r>
              <a:rPr lang="en-CA" dirty="0" smtClean="0"/>
              <a:t>workers </a:t>
            </a:r>
            <a:r>
              <a:rPr lang="en-CA" dirty="0"/>
              <a:t>and supervisors, as well as the policies and procedures we have in place here at </a:t>
            </a:r>
            <a:r>
              <a:rPr lang="en-CA" b="1" dirty="0"/>
              <a:t>[insert company name]</a:t>
            </a:r>
            <a:r>
              <a:rPr lang="en-CA" dirty="0"/>
              <a:t>.</a:t>
            </a:r>
          </a:p>
        </p:txBody>
      </p:sp>
      <p:sp>
        <p:nvSpPr>
          <p:cNvPr id="4" name="Slide Number Placeholder 3"/>
          <p:cNvSpPr>
            <a:spLocks noGrp="1"/>
          </p:cNvSpPr>
          <p:nvPr>
            <p:ph type="sldNum" sz="quarter" idx="10"/>
          </p:nvPr>
        </p:nvSpPr>
        <p:spPr/>
        <p:txBody>
          <a:bodyPr/>
          <a:lstStyle/>
          <a:p>
            <a:fld id="{47C63934-52E1-46E7-B74D-A2F5F61831F5}" type="slidenum">
              <a:rPr lang="en-CA" smtClean="0"/>
              <a:pPr/>
              <a:t>3</a:t>
            </a:fld>
            <a:endParaRPr lang="en-CA" dirty="0"/>
          </a:p>
        </p:txBody>
      </p:sp>
    </p:spTree>
    <p:extLst>
      <p:ext uri="{BB962C8B-B14F-4D97-AF65-F5344CB8AC3E}">
        <p14:creationId xmlns:p14="http://schemas.microsoft.com/office/powerpoint/2010/main" val="2687305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Suggested script: </a:t>
            </a:r>
          </a:p>
          <a:p>
            <a:r>
              <a:rPr lang="en-US" dirty="0" smtClean="0"/>
              <a:t>Workplace violence</a:t>
            </a:r>
            <a:r>
              <a:rPr lang="en-US" baseline="0" dirty="0" smtClean="0"/>
              <a:t> is defined as: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sz="1200" baseline="0" dirty="0" smtClean="0"/>
              <a:t>is the exercise of </a:t>
            </a:r>
            <a:r>
              <a:rPr lang="en-US" sz="1200" b="1" baseline="0" dirty="0" smtClean="0"/>
              <a:t>actual physical force </a:t>
            </a:r>
            <a:r>
              <a:rPr lang="en-US" sz="1200" baseline="0" dirty="0" smtClean="0"/>
              <a:t>towards a worker that causes injury or is likely to cause injury to a worker;</a:t>
            </a:r>
          </a:p>
          <a:p>
            <a:pPr marL="171450" indent="-171450">
              <a:buFont typeface="Arial" panose="020B0604020202020204" pitchFamily="34" charset="0"/>
              <a:buChar char="•"/>
            </a:pPr>
            <a:r>
              <a:rPr lang="en-US" sz="1200" baseline="0" dirty="0" smtClean="0"/>
              <a:t>includes </a:t>
            </a:r>
            <a:r>
              <a:rPr lang="en-US" sz="1200" b="1" baseline="0" dirty="0" smtClean="0"/>
              <a:t>threatening statements made or conduct </a:t>
            </a:r>
            <a:r>
              <a:rPr lang="en-US" sz="1200" baseline="0" dirty="0" smtClean="0"/>
              <a:t>that gives a worker reasonable cause to believe they are at risk of injury;</a:t>
            </a:r>
          </a:p>
          <a:p>
            <a:pPr marL="171450" indent="-171450">
              <a:buFont typeface="Arial" panose="020B0604020202020204" pitchFamily="34" charset="0"/>
              <a:buChar char="•"/>
            </a:pPr>
            <a:r>
              <a:rPr lang="en-US" sz="1200" baseline="0" dirty="0" smtClean="0"/>
              <a:t>also includes the </a:t>
            </a:r>
            <a:r>
              <a:rPr lang="en-US" sz="1200" b="1" baseline="0" dirty="0" smtClean="0"/>
              <a:t>threat or attempt to commit violence</a:t>
            </a:r>
            <a:endParaRPr lang="en-CA" dirty="0" smtClean="0"/>
          </a:p>
          <a:p>
            <a:endParaRPr lang="en-US" dirty="0" smtClean="0"/>
          </a:p>
          <a:p>
            <a:r>
              <a:rPr lang="en-US" dirty="0" smtClean="0"/>
              <a:t>Examples are</a:t>
            </a:r>
          </a:p>
          <a:p>
            <a:r>
              <a:rPr lang="en-US" dirty="0" smtClean="0"/>
              <a:t>-physical attack or aggression</a:t>
            </a:r>
          </a:p>
          <a:p>
            <a:r>
              <a:rPr lang="en-US" dirty="0" smtClean="0"/>
              <a:t>-threatening behaviour</a:t>
            </a:r>
          </a:p>
          <a:p>
            <a:r>
              <a:rPr lang="en-US" dirty="0" smtClean="0"/>
              <a:t>-verbal or written threats</a:t>
            </a:r>
          </a:p>
          <a:p>
            <a:r>
              <a:rPr lang="en-US" dirty="0" smtClean="0"/>
              <a:t>-sexual violence or</a:t>
            </a:r>
          </a:p>
          <a:p>
            <a:r>
              <a:rPr lang="en-US" dirty="0" smtClean="0"/>
              <a:t>-domestic violence</a:t>
            </a:r>
            <a:endParaRPr lang="en-CA" dirty="0" smtClean="0"/>
          </a:p>
          <a:p>
            <a:endParaRPr lang="en-CA" dirty="0"/>
          </a:p>
        </p:txBody>
      </p:sp>
      <p:sp>
        <p:nvSpPr>
          <p:cNvPr id="4" name="Slide Number Placeholder 3"/>
          <p:cNvSpPr>
            <a:spLocks noGrp="1"/>
          </p:cNvSpPr>
          <p:nvPr>
            <p:ph type="sldNum" sz="quarter" idx="10"/>
          </p:nvPr>
        </p:nvSpPr>
        <p:spPr/>
        <p:txBody>
          <a:bodyPr/>
          <a:lstStyle/>
          <a:p>
            <a:fld id="{5D1C53B7-D30E-434A-9183-7C200E61FCBC}" type="slidenum">
              <a:rPr lang="en-US" smtClean="0"/>
              <a:pPr/>
              <a:t>4</a:t>
            </a:fld>
            <a:endParaRPr lang="en-US"/>
          </a:p>
        </p:txBody>
      </p:sp>
    </p:spTree>
    <p:extLst>
      <p:ext uri="{BB962C8B-B14F-4D97-AF65-F5344CB8AC3E}">
        <p14:creationId xmlns:p14="http://schemas.microsoft.com/office/powerpoint/2010/main" val="2933425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t>Suggested Script: </a:t>
            </a:r>
            <a:r>
              <a:rPr lang="en-US" dirty="0" smtClean="0"/>
              <a:t>So what is workplace</a:t>
            </a:r>
            <a:r>
              <a:rPr lang="en-US" baseline="0" dirty="0" smtClean="0"/>
              <a:t> </a:t>
            </a:r>
            <a:r>
              <a:rPr lang="en-US" dirty="0" smtClean="0"/>
              <a:t>harassment? Workplace harassment is generally defined as bullying or objectionable comments or behaviour that occurs in a workplace against a worker that the person knows or ought to know is likely to be unwelcome and that adversely affects the worker’s physical or psychological health and safety.</a:t>
            </a:r>
            <a:r>
              <a:rPr lang="en-US" baseline="0" dirty="0" smtClean="0"/>
              <a:t> </a:t>
            </a:r>
            <a:r>
              <a:rPr lang="en-US" dirty="0" smtClean="0"/>
              <a:t>This includes any inappropriate comments or objectionable behaviour relating to a worker’s sex, sexual orientation, gender identity or gender expression.</a:t>
            </a:r>
          </a:p>
          <a:p>
            <a:endParaRPr lang="en-US" baseline="0" dirty="0" smtClean="0"/>
          </a:p>
          <a:p>
            <a:r>
              <a:rPr lang="en-US" baseline="0" dirty="0" smtClean="0"/>
              <a:t>Some examples might include:</a:t>
            </a:r>
          </a:p>
          <a:p>
            <a:endParaRPr lang="en-US" baseline="0" dirty="0" smtClean="0"/>
          </a:p>
          <a:p>
            <a:pPr marL="171450" indent="-171450">
              <a:buFont typeface="Arial" panose="020B0604020202020204" pitchFamily="34" charset="0"/>
              <a:buChar char="•"/>
            </a:pPr>
            <a:r>
              <a:rPr lang="en-US" sz="1200" dirty="0" smtClean="0"/>
              <a:t>unwanted sexual advances </a:t>
            </a:r>
          </a:p>
          <a:p>
            <a:pPr marL="171450" indent="-171450">
              <a:buFont typeface="Arial" panose="020B0604020202020204" pitchFamily="34" charset="0"/>
              <a:buChar char="•"/>
            </a:pPr>
            <a:r>
              <a:rPr lang="en-US" sz="1200" dirty="0" smtClean="0"/>
              <a:t>bullying</a:t>
            </a:r>
          </a:p>
          <a:p>
            <a:pPr marL="171450" indent="-171450">
              <a:buFont typeface="Arial" panose="020B0604020202020204" pitchFamily="34" charset="0"/>
              <a:buChar char="•"/>
            </a:pPr>
            <a:r>
              <a:rPr lang="en-US" sz="1200" dirty="0" smtClean="0"/>
              <a:t>verbal aggression or insults</a:t>
            </a:r>
          </a:p>
          <a:p>
            <a:pPr marL="171450" indent="-171450">
              <a:buFont typeface="Arial" panose="020B0604020202020204" pitchFamily="34" charset="0"/>
              <a:buChar char="•"/>
            </a:pPr>
            <a:r>
              <a:rPr lang="en-US" sz="1200" dirty="0" smtClean="0"/>
              <a:t>inappropriate jokes or images</a:t>
            </a:r>
          </a:p>
          <a:p>
            <a:pPr marL="171450" indent="-171450">
              <a:buFont typeface="Arial" panose="020B0604020202020204" pitchFamily="34" charset="0"/>
              <a:buChar char="•"/>
            </a:pPr>
            <a:r>
              <a:rPr lang="en-US" sz="1200" dirty="0" smtClean="0"/>
              <a:t>malicious gossip</a:t>
            </a:r>
          </a:p>
          <a:p>
            <a:pPr marL="171450" indent="-171450">
              <a:buFont typeface="Arial" panose="020B0604020202020204" pitchFamily="34" charset="0"/>
              <a:buChar char="•"/>
            </a:pPr>
            <a:r>
              <a:rPr lang="en-US" sz="1200" dirty="0" smtClean="0"/>
              <a:t>social exclusion or isolation of a worker</a:t>
            </a:r>
          </a:p>
          <a:p>
            <a:pPr lvl="0">
              <a:buFont typeface="Arial" pitchFamily="34" charset="0"/>
              <a:buNone/>
            </a:pPr>
            <a:endParaRPr lang="en-US" dirty="0" smtClean="0"/>
          </a:p>
          <a:p>
            <a:pPr defTabSz="899495">
              <a:defRPr/>
            </a:pPr>
            <a:r>
              <a:rPr lang="en-US" dirty="0" smtClean="0"/>
              <a:t>Cyber-bullying</a:t>
            </a:r>
            <a:r>
              <a:rPr lang="en-US" baseline="0" dirty="0" smtClean="0"/>
              <a:t> is another form of harassment. It can include</a:t>
            </a:r>
            <a:r>
              <a:rPr lang="en-US" dirty="0" smtClean="0"/>
              <a:t> sending harassing emails</a:t>
            </a:r>
            <a:r>
              <a:rPr lang="en-US" baseline="0" dirty="0" smtClean="0"/>
              <a:t> or</a:t>
            </a:r>
            <a:r>
              <a:rPr lang="en-US" dirty="0" smtClean="0"/>
              <a:t> text messages, or posting humiliating or intimidating information on social media or websites.</a:t>
            </a:r>
          </a:p>
          <a:p>
            <a:pPr defTabSz="899495">
              <a:defRPr/>
            </a:pPr>
            <a:endParaRPr lang="en-US" dirty="0" smtClean="0"/>
          </a:p>
          <a:p>
            <a:pPr defTabSz="899495">
              <a:defRPr/>
            </a:pPr>
            <a:r>
              <a:rPr lang="en-CA" sz="1200" kern="1200" dirty="0" smtClean="0">
                <a:solidFill>
                  <a:schemeClr val="tx1"/>
                </a:solidFill>
                <a:latin typeface="+mn-lt"/>
                <a:ea typeface="+mn-ea"/>
                <a:cs typeface="+mn-cs"/>
              </a:rPr>
              <a:t>Harassment can come from many sources including co-workers, supervisors and employers, or from external sources such as clients, customers, members of the public, or workers from other organizations.</a:t>
            </a:r>
            <a:endParaRPr lang="en-US" dirty="0" smtClean="0"/>
          </a:p>
          <a:p>
            <a:pPr defTabSz="899495">
              <a:defRPr/>
            </a:pPr>
            <a:endParaRPr lang="en-US" dirty="0" smtClean="0"/>
          </a:p>
          <a:p>
            <a:pPr defTabSz="899495">
              <a:defRPr/>
            </a:pPr>
            <a:r>
              <a:rPr lang="en-US" dirty="0" smtClean="0"/>
              <a:t>Each situation has to be considered in context. For</a:t>
            </a:r>
            <a:r>
              <a:rPr lang="en-US" baseline="0" dirty="0" smtClean="0"/>
              <a:t> example, yelling to warn someone about a hazard might be appropriate given the situation, but calling someone demeaning names in front of clients or other workers is probably not.</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5</a:t>
            </a:fld>
            <a:endParaRPr lang="en-CA" dirty="0"/>
          </a:p>
        </p:txBody>
      </p:sp>
    </p:spTree>
    <p:extLst>
      <p:ext uri="{BB962C8B-B14F-4D97-AF65-F5344CB8AC3E}">
        <p14:creationId xmlns:p14="http://schemas.microsoft.com/office/powerpoint/2010/main" val="3260619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b="0" dirty="0" smtClean="0"/>
              <a:t>Not every unpleasant interaction, instance of disrespectful</a:t>
            </a:r>
            <a:r>
              <a:rPr lang="en-US" b="0" baseline="0" dirty="0" smtClean="0"/>
              <a:t> behaviour, or workplace conflict is harassment. </a:t>
            </a:r>
          </a:p>
          <a:p>
            <a:endParaRPr lang="en-US" b="0" baseline="0" dirty="0" smtClean="0"/>
          </a:p>
          <a:p>
            <a:r>
              <a:rPr lang="en-US" b="0" baseline="0" dirty="0" smtClean="0"/>
              <a:t>Expressing a difference of opinion, offering constructive feedback or advice about work-related behaviour or performance, and making a legitimate complaint through established procedures about a manager’s or another worker’s conduct is not harassment.</a:t>
            </a:r>
            <a:endParaRPr lang="en-US" b="0" dirty="0" smtClean="0"/>
          </a:p>
          <a:p>
            <a:endParaRPr lang="en-US" b="1" dirty="0" smtClean="0"/>
          </a:p>
          <a:p>
            <a:r>
              <a:rPr lang="en-US" dirty="0" smtClean="0"/>
              <a:t>It’s also important to note that reasonable management action is not considered workplace harassment.</a:t>
            </a:r>
            <a:r>
              <a:rPr lang="en-US" baseline="0" dirty="0" smtClean="0"/>
              <a:t> Managers and supervisors have many responsibilities,</a:t>
            </a:r>
            <a:r>
              <a:rPr lang="en-US" baseline="0" dirty="0" smtClean="0">
                <a:latin typeface="Cambria"/>
              </a:rPr>
              <a:t> </a:t>
            </a:r>
            <a:r>
              <a:rPr lang="en-US" baseline="0" dirty="0" smtClean="0"/>
              <a:t>including directing and supervising how work is performed, monitoring workflow, and providing feedback on performance. As long as those actions are taken in a respectful manner, they do not constitute harassment. </a:t>
            </a:r>
          </a:p>
          <a:p>
            <a:endParaRPr lang="en-US" baseline="0" dirty="0" smtClean="0"/>
          </a:p>
          <a:p>
            <a:r>
              <a:rPr lang="en-US" baseline="0" dirty="0" smtClean="0"/>
              <a:t>Reasonable management action might include decisions relating to:</a:t>
            </a:r>
          </a:p>
          <a:p>
            <a:pPr marL="169530" indent="-169530">
              <a:buFont typeface="Arial" panose="020B0604020202020204" pitchFamily="34" charset="0"/>
              <a:buChar char="•"/>
            </a:pPr>
            <a:r>
              <a:rPr lang="en-US" dirty="0" smtClean="0"/>
              <a:t>giving instructions</a:t>
            </a:r>
            <a:endParaRPr lang="en-CA" dirty="0" smtClean="0"/>
          </a:p>
          <a:p>
            <a:pPr marL="169530" indent="-169530">
              <a:buFont typeface="Arial" panose="020B0604020202020204" pitchFamily="34" charset="0"/>
              <a:buChar char="•"/>
            </a:pPr>
            <a:r>
              <a:rPr lang="en-US" dirty="0" smtClean="0"/>
              <a:t>changing a worker’s job duties</a:t>
            </a:r>
            <a:endParaRPr lang="en-CA" dirty="0" smtClean="0"/>
          </a:p>
          <a:p>
            <a:pPr marL="169530" indent="-169530">
              <a:buFont typeface="Arial" panose="020B0604020202020204" pitchFamily="34" charset="0"/>
              <a:buChar char="•"/>
            </a:pPr>
            <a:r>
              <a:rPr lang="en-US" dirty="0" smtClean="0"/>
              <a:t>determining schedules and workloads</a:t>
            </a:r>
            <a:endParaRPr lang="en-CA" dirty="0" smtClean="0"/>
          </a:p>
          <a:p>
            <a:pPr marL="169530" indent="-169530">
              <a:buFont typeface="Arial" panose="020B0604020202020204" pitchFamily="34" charset="0"/>
              <a:buChar char="•"/>
            </a:pPr>
            <a:r>
              <a:rPr lang="en-US" dirty="0" smtClean="0"/>
              <a:t>conducting performance evaluations</a:t>
            </a:r>
            <a:endParaRPr lang="en-CA" dirty="0" smtClean="0"/>
          </a:p>
          <a:p>
            <a:pPr marL="169530" indent="-169530">
              <a:buFont typeface="Arial" panose="020B0604020202020204" pitchFamily="34" charset="0"/>
              <a:buChar char="•"/>
            </a:pPr>
            <a:r>
              <a:rPr lang="en-US" dirty="0" smtClean="0"/>
              <a:t>taking disciplinary actions</a:t>
            </a:r>
            <a:endParaRPr lang="en-CA" dirty="0" smtClean="0"/>
          </a:p>
          <a:p>
            <a:pPr marL="169530" indent="-169530">
              <a:buFont typeface="Arial" panose="020B0604020202020204" pitchFamily="34" charset="0"/>
              <a:buChar char="•"/>
            </a:pPr>
            <a:r>
              <a:rPr lang="en-US" dirty="0" smtClean="0"/>
              <a:t>discussing the best way to work with a co-worker</a:t>
            </a:r>
          </a:p>
          <a:p>
            <a:pPr marL="169530" indent="-169530">
              <a:buFont typeface="Arial" panose="020B0604020202020204" pitchFamily="34" charset="0"/>
              <a:buChar char="•"/>
            </a:pPr>
            <a:r>
              <a:rPr lang="en-US" dirty="0" smtClean="0"/>
              <a:t>Etc.</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6</a:t>
            </a:fld>
            <a:endParaRPr lang="en-CA" dirty="0"/>
          </a:p>
        </p:txBody>
      </p:sp>
    </p:spTree>
    <p:extLst>
      <p:ext uri="{BB962C8B-B14F-4D97-AF65-F5344CB8AC3E}">
        <p14:creationId xmlns:p14="http://schemas.microsoft.com/office/powerpoint/2010/main" val="1617401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Violence and harassment is a health and safety issue and has many effects. It is </a:t>
            </a:r>
            <a:r>
              <a:rPr lang="en-US" baseline="0" dirty="0" smtClean="0"/>
              <a:t>a workplace hazard. </a:t>
            </a:r>
            <a:r>
              <a:rPr lang="en-US" dirty="0" smtClean="0"/>
              <a:t>It can distract someone while they’re performing</a:t>
            </a:r>
            <a:r>
              <a:rPr lang="en-US" baseline="0" dirty="0" smtClean="0"/>
              <a:t> tasks that require concentration, which can lead to physical injury. And it can also lead to physical illness and psychological injuries, such as anxiety, depression or thoughts of suicide. </a:t>
            </a:r>
          </a:p>
          <a:p>
            <a:endParaRPr lang="en-US" baseline="0" dirty="0" smtClean="0"/>
          </a:p>
          <a:p>
            <a:r>
              <a:rPr lang="en-US" baseline="0" dirty="0" smtClean="0"/>
              <a:t>In the workplace, you might notice lower productivity, lower employee morale, higher rates of unexpected absenteeism and staff turnover. </a:t>
            </a:r>
          </a:p>
        </p:txBody>
      </p:sp>
      <p:sp>
        <p:nvSpPr>
          <p:cNvPr id="4" name="Slide Number Placeholder 3"/>
          <p:cNvSpPr>
            <a:spLocks noGrp="1"/>
          </p:cNvSpPr>
          <p:nvPr>
            <p:ph type="sldNum" sz="quarter" idx="10"/>
          </p:nvPr>
        </p:nvSpPr>
        <p:spPr/>
        <p:txBody>
          <a:bodyPr/>
          <a:lstStyle/>
          <a:p>
            <a:fld id="{47C63934-52E1-46E7-B74D-A2F5F61831F5}" type="slidenum">
              <a:rPr lang="en-CA" smtClean="0"/>
              <a:pPr/>
              <a:t>7</a:t>
            </a:fld>
            <a:endParaRPr lang="en-CA" dirty="0"/>
          </a:p>
        </p:txBody>
      </p:sp>
    </p:spTree>
    <p:extLst>
      <p:ext uri="{BB962C8B-B14F-4D97-AF65-F5344CB8AC3E}">
        <p14:creationId xmlns:p14="http://schemas.microsoft.com/office/powerpoint/2010/main" val="205032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Domestic violence is a pattern of behaviour used by one person to gain power and control over another with whom a person has or had a personal relationship</a:t>
            </a:r>
            <a:r>
              <a:rPr lang="en-CA" dirty="0" smtClean="0"/>
              <a:t>.</a:t>
            </a:r>
            <a:r>
              <a:rPr lang="en-CA" baseline="0" dirty="0" smtClean="0"/>
              <a:t> </a:t>
            </a:r>
            <a:r>
              <a:rPr lang="en-US" baseline="0" dirty="0" smtClean="0"/>
              <a:t>This can range from subtle coercive forms to violent acts that result in physical harm or death.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Examples of this behaviour may include: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Physical violence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Sexual abuse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Financial control</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Emotional and psychological intimidation</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Verbal abuse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Stalking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Using electronic devices to harass and control</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r>
              <a:rPr lang="en-US" dirty="0" smtClean="0"/>
              <a:t>Domestic violence becomes a workplace hazard, and is no longer limited to a personal issue, when it occurs or spills over into the workplace. It may</a:t>
            </a:r>
          </a:p>
          <a:p>
            <a:pPr marL="0" indent="0">
              <a:buNone/>
            </a:pPr>
            <a:r>
              <a:rPr lang="en-US" dirty="0" smtClean="0"/>
              <a:t>	- put the targeted worker at risk</a:t>
            </a:r>
          </a:p>
          <a:p>
            <a:pPr marL="0" indent="0">
              <a:buNone/>
            </a:pPr>
            <a:r>
              <a:rPr lang="en-US" dirty="0" smtClean="0"/>
              <a:t>	- pose a threat to co-workers</a:t>
            </a:r>
            <a:endParaRPr lang="en-CA" dirty="0" smtClean="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Domestic violence can occur between, but is not limited to, the following: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Current or former intimate partners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Family members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People of all ages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People of all racial, economic and religious backgrounds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People in heterosexual or same-gender relationships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The nature of the relationship could be: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Short- or long-term</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Living together or separately</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Married or unmarried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p:txBody>
      </p:sp>
      <p:sp>
        <p:nvSpPr>
          <p:cNvPr id="4" name="Slide Number Placeholder 3"/>
          <p:cNvSpPr>
            <a:spLocks noGrp="1"/>
          </p:cNvSpPr>
          <p:nvPr>
            <p:ph type="sldNum" sz="quarter" idx="10"/>
          </p:nvPr>
        </p:nvSpPr>
        <p:spPr/>
        <p:txBody>
          <a:bodyPr/>
          <a:lstStyle/>
          <a:p>
            <a:fld id="{5D1C53B7-D30E-434A-9183-7C200E61FCBC}" type="slidenum">
              <a:rPr lang="en-US" smtClean="0"/>
              <a:pPr/>
              <a:t>8</a:t>
            </a:fld>
            <a:endParaRPr lang="en-US"/>
          </a:p>
        </p:txBody>
      </p:sp>
    </p:spTree>
    <p:extLst>
      <p:ext uri="{BB962C8B-B14F-4D97-AF65-F5344CB8AC3E}">
        <p14:creationId xmlns:p14="http://schemas.microsoft.com/office/powerpoint/2010/main" val="4217241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employer has obligations with respect to domestic violence</a:t>
            </a:r>
            <a:r>
              <a:rPr lang="en-CA" baseline="0" dirty="0" smtClean="0"/>
              <a:t> and the workplace. </a:t>
            </a:r>
          </a:p>
          <a:p>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When an employer is aware that a worker is or is likely to be exposed to domestic violence at a worksite, the employer must take reasonable precautions to protect the worker and any other persons at the worksite likely to be affected. </a:t>
            </a:r>
            <a:endParaRPr lang="en-CA"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D1C53B7-D30E-434A-9183-7C200E61FCBC}" type="slidenum">
              <a:rPr lang="en-US" smtClean="0"/>
              <a:pPr/>
              <a:t>9</a:t>
            </a:fld>
            <a:endParaRPr lang="en-US"/>
          </a:p>
        </p:txBody>
      </p:sp>
    </p:spTree>
    <p:extLst>
      <p:ext uri="{BB962C8B-B14F-4D97-AF65-F5344CB8AC3E}">
        <p14:creationId xmlns:p14="http://schemas.microsoft.com/office/powerpoint/2010/main" val="3436530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B748D86-5AA0-4126-B23F-4551270E2CB5}" type="datetimeFigureOut">
              <a:rPr lang="en-CA" smtClean="0"/>
              <a:pPr/>
              <a:t>19/04/2021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331445F-5E9C-4EC3-B2F7-A567E5A9505F}"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A6CCF5-C639-1441-9CA0-B7BF301003A9}" type="datetime1">
              <a:rPr lang="en-CA" smtClean="0"/>
              <a:pPr/>
              <a:t>19/04/2021</a:t>
            </a:fld>
            <a:endParaRPr lang="en-US"/>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A6CCF5-C639-1441-9CA0-B7BF301003A9}" type="datetime1">
              <a:rPr lang="en-CA" smtClean="0"/>
              <a:pPr/>
              <a:t>19/04/2021</a:t>
            </a:fld>
            <a:endParaRPr lang="en-US"/>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B748D86-5AA0-4126-B23F-4551270E2CB5}" type="datetimeFigureOut">
              <a:rPr lang="en-CA" smtClean="0"/>
              <a:pPr/>
              <a:t>19/04/2021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A6CCF5-C639-1441-9CA0-B7BF301003A9}" type="datetime1">
              <a:rPr lang="en-CA" smtClean="0"/>
              <a:pPr/>
              <a:t>19/04/2021</a:t>
            </a:fld>
            <a:endParaRPr lang="en-US"/>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B748D86-5AA0-4126-B23F-4551270E2CB5}" type="datetimeFigureOut">
              <a:rPr lang="en-CA" smtClean="0"/>
              <a:pPr/>
              <a:t>19/04/2021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45A6CCF5-C639-1441-9CA0-B7BF301003A9}" type="datetime1">
              <a:rPr lang="en-CA" smtClean="0"/>
              <a:pPr/>
              <a:t>19/04/2021</a:t>
            </a:fld>
            <a:endParaRPr lang="en-US"/>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B748D86-5AA0-4126-B23F-4551270E2CB5}" type="datetimeFigureOut">
              <a:rPr lang="en-CA" smtClean="0"/>
              <a:pPr/>
              <a:t>19/04/2021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6CCF5-C639-1441-9CA0-B7BF301003A9}" type="datetime1">
              <a:rPr lang="en-CA" smtClean="0"/>
              <a:pPr/>
              <a:t>19/04/2021</a:t>
            </a:fld>
            <a:endParaRPr lang="en-US"/>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A6CCF5-C639-1441-9CA0-B7BF301003A9}" type="datetime1">
              <a:rPr lang="en-CA" smtClean="0"/>
              <a:pPr/>
              <a:t>19/04/2021</a:t>
            </a:fld>
            <a:endParaRPr lang="en-US"/>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A6CCF5-C639-1441-9CA0-B7BF301003A9}" type="datetime1">
              <a:rPr lang="en-CA" smtClean="0"/>
              <a:pPr/>
              <a:t>19/04/2021</a:t>
            </a:fld>
            <a:endParaRPr lang="en-US"/>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CCF5-C639-1441-9CA0-B7BF301003A9}" type="datetime1">
              <a:rPr lang="en-CA" smtClean="0"/>
              <a:pPr/>
              <a:t>19/04/2021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77464D2B-A2BF-944D-B5BC-C78EB9CC30EC}" type="slidenum">
              <a:rPr lang="en-US" smtClean="0"/>
              <a:pPr algn="l"/>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53714"/>
            <a:ext cx="7772400" cy="1470025"/>
          </a:xfrm>
        </p:spPr>
        <p:txBody>
          <a:bodyPr>
            <a:normAutofit fontScale="90000"/>
          </a:bodyPr>
          <a:lstStyle/>
          <a:p>
            <a:r>
              <a:rPr lang="en-US" dirty="0" smtClean="0"/>
              <a:t>Workplace </a:t>
            </a:r>
            <a:br>
              <a:rPr lang="en-US" dirty="0" smtClean="0"/>
            </a:br>
            <a:r>
              <a:rPr lang="en-US" dirty="0" smtClean="0"/>
              <a:t>Violence and Harassment Prevention</a:t>
            </a:r>
            <a:endParaRPr lang="en-CA" dirty="0"/>
          </a:p>
        </p:txBody>
      </p:sp>
      <p:sp>
        <p:nvSpPr>
          <p:cNvPr id="3" name="Subtitle 2"/>
          <p:cNvSpPr>
            <a:spLocks noGrp="1"/>
          </p:cNvSpPr>
          <p:nvPr>
            <p:ph type="subTitle" idx="1"/>
          </p:nvPr>
        </p:nvSpPr>
        <p:spPr>
          <a:xfrm>
            <a:off x="2324100" y="3222171"/>
            <a:ext cx="4413955" cy="2819400"/>
          </a:xfrm>
        </p:spPr>
        <p:txBody>
          <a:bodyPr>
            <a:normAutofit/>
          </a:bodyPr>
          <a:lstStyle/>
          <a:p>
            <a:endParaRPr lang="en-US" dirty="0" smtClean="0">
              <a:solidFill>
                <a:schemeClr val="tx1"/>
              </a:solidFill>
            </a:endParaRPr>
          </a:p>
          <a:p>
            <a:r>
              <a:rPr lang="en-US" sz="2000" b="1" dirty="0" smtClean="0">
                <a:solidFill>
                  <a:schemeClr val="tx1"/>
                </a:solidFill>
              </a:rPr>
              <a:t>[Insert Presenter Name]</a:t>
            </a:r>
          </a:p>
          <a:p>
            <a:r>
              <a:rPr lang="en-US" sz="2000" b="1" dirty="0" smtClean="0">
                <a:solidFill>
                  <a:schemeClr val="tx1"/>
                </a:solidFill>
              </a:rPr>
              <a:t>[Company Name]</a:t>
            </a:r>
          </a:p>
          <a:p>
            <a:r>
              <a:rPr lang="en-US" sz="2000" b="1" dirty="0" smtClean="0">
                <a:solidFill>
                  <a:schemeClr val="tx1"/>
                </a:solidFill>
              </a:rPr>
              <a:t>[Date]</a:t>
            </a:r>
          </a:p>
        </p:txBody>
      </p:sp>
      <p:sp>
        <p:nvSpPr>
          <p:cNvPr id="4" name="TextBox 3"/>
          <p:cNvSpPr txBox="1"/>
          <p:nvPr/>
        </p:nvSpPr>
        <p:spPr>
          <a:xfrm>
            <a:off x="990600" y="6172200"/>
            <a:ext cx="2667000" cy="369332"/>
          </a:xfrm>
          <a:prstGeom prst="rect">
            <a:avLst/>
          </a:prstGeom>
          <a:noFill/>
        </p:spPr>
        <p:txBody>
          <a:bodyPr wrap="square" rtlCol="0">
            <a:spAutoFit/>
          </a:bodyPr>
          <a:lstStyle/>
          <a:p>
            <a:r>
              <a:rPr lang="en-US" b="1" dirty="0" smtClean="0"/>
              <a:t> </a:t>
            </a:r>
            <a:endParaRPr lang="en-CA"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obligations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Complete hazard assessments</a:t>
            </a:r>
          </a:p>
          <a:p>
            <a:r>
              <a:rPr lang="en-US" dirty="0" smtClean="0"/>
              <a:t>Draft a workplace policy statement</a:t>
            </a:r>
          </a:p>
          <a:p>
            <a:r>
              <a:rPr lang="en-US" dirty="0" smtClean="0"/>
              <a:t>Prevent or minimize violence and harassment</a:t>
            </a:r>
          </a:p>
          <a:p>
            <a:r>
              <a:rPr lang="en-US" dirty="0" smtClean="0"/>
              <a:t>Develop reporting procedures</a:t>
            </a:r>
          </a:p>
          <a:p>
            <a:r>
              <a:rPr lang="en-US" dirty="0" smtClean="0"/>
              <a:t>Develop procedures for dealing with / investigating incidents or complaints</a:t>
            </a:r>
          </a:p>
          <a:p>
            <a:r>
              <a:rPr lang="en-US" dirty="0" smtClean="0"/>
              <a:t>Train workers and supervisors</a:t>
            </a:r>
          </a:p>
          <a:p>
            <a:r>
              <a:rPr lang="en-CA" dirty="0" smtClean="0"/>
              <a:t>Maintain </a:t>
            </a:r>
            <a:r>
              <a:rPr lang="en-CA" dirty="0"/>
              <a:t>training records </a:t>
            </a:r>
            <a:endParaRPr lang="en-CA" dirty="0" smtClean="0"/>
          </a:p>
          <a:p>
            <a:r>
              <a:rPr lang="en-CA" dirty="0" smtClean="0"/>
              <a:t>Investigate complaints</a:t>
            </a:r>
            <a:endParaRPr lang="en-CA" dirty="0"/>
          </a:p>
          <a:p>
            <a:endParaRPr lang="en-US" dirty="0" smtClean="0"/>
          </a:p>
          <a:p>
            <a:endParaRPr lang="en-US" dirty="0" smtClean="0"/>
          </a:p>
          <a:p>
            <a:endParaRPr lang="en-US" dirty="0" smtClean="0"/>
          </a:p>
          <a:p>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assessments</a:t>
            </a:r>
            <a:endParaRPr lang="en-CA" dirty="0"/>
          </a:p>
        </p:txBody>
      </p:sp>
      <p:sp>
        <p:nvSpPr>
          <p:cNvPr id="3" name="Content Placeholder 2"/>
          <p:cNvSpPr>
            <a:spLocks noGrp="1"/>
          </p:cNvSpPr>
          <p:nvPr>
            <p:ph idx="1"/>
          </p:nvPr>
        </p:nvSpPr>
        <p:spPr/>
        <p:txBody>
          <a:bodyPr>
            <a:normAutofit/>
          </a:bodyPr>
          <a:lstStyle/>
          <a:p>
            <a:r>
              <a:rPr lang="en-CA" dirty="0"/>
              <a:t>Employers </a:t>
            </a:r>
            <a:r>
              <a:rPr lang="en-CA" dirty="0" smtClean="0"/>
              <a:t>must:</a:t>
            </a:r>
          </a:p>
          <a:p>
            <a:pPr lvl="1"/>
            <a:r>
              <a:rPr lang="en-CA" dirty="0" smtClean="0"/>
              <a:t>Conduct a </a:t>
            </a:r>
            <a:r>
              <a:rPr lang="en-CA" dirty="0"/>
              <a:t>hazard </a:t>
            </a:r>
            <a:r>
              <a:rPr lang="en-CA" dirty="0" smtClean="0"/>
              <a:t>assessment</a:t>
            </a:r>
            <a:endParaRPr lang="en-CA" dirty="0"/>
          </a:p>
          <a:p>
            <a:pPr lvl="1"/>
            <a:r>
              <a:rPr lang="en-CA" dirty="0" smtClean="0"/>
              <a:t>Document findings</a:t>
            </a:r>
          </a:p>
          <a:p>
            <a:pPr lvl="1"/>
            <a:r>
              <a:rPr lang="en-CA" dirty="0" smtClean="0"/>
              <a:t>Develop </a:t>
            </a:r>
            <a:r>
              <a:rPr lang="en-CA" dirty="0"/>
              <a:t>policies and procedures </a:t>
            </a:r>
            <a:r>
              <a:rPr lang="en-CA" dirty="0" smtClean="0"/>
              <a:t>from findings</a:t>
            </a:r>
          </a:p>
          <a:p>
            <a:pPr lvl="1"/>
            <a:r>
              <a:rPr lang="en-US" dirty="0" smtClean="0"/>
              <a:t>Eliminate or control hazards</a:t>
            </a:r>
          </a:p>
          <a:p>
            <a:pPr lvl="1"/>
            <a:r>
              <a:rPr lang="en-US" dirty="0" smtClean="0"/>
              <a:t>Involve the joint health and safety committee, or the worker health and safety representative</a:t>
            </a:r>
          </a:p>
          <a:p>
            <a:pPr lvl="1"/>
            <a:endParaRPr lang="en-CA" dirty="0"/>
          </a:p>
          <a:p>
            <a:endParaRPr lang="en-CA" dirty="0"/>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11</a:t>
            </a:fld>
            <a:endParaRPr lang="en-US" dirty="0"/>
          </a:p>
        </p:txBody>
      </p:sp>
    </p:spTree>
    <p:extLst>
      <p:ext uri="{BB962C8B-B14F-4D97-AF65-F5344CB8AC3E}">
        <p14:creationId xmlns:p14="http://schemas.microsoft.com/office/powerpoint/2010/main" val="2479838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CA" dirty="0"/>
          </a:p>
        </p:txBody>
      </p:sp>
      <p:sp>
        <p:nvSpPr>
          <p:cNvPr id="3" name="Content Placeholder 2"/>
          <p:cNvSpPr>
            <a:spLocks noGrp="1"/>
          </p:cNvSpPr>
          <p:nvPr>
            <p:ph idx="1"/>
          </p:nvPr>
        </p:nvSpPr>
        <p:spPr/>
        <p:txBody>
          <a:bodyPr>
            <a:normAutofit/>
          </a:bodyPr>
          <a:lstStyle/>
          <a:p>
            <a:r>
              <a:rPr lang="en-US" dirty="0" smtClean="0"/>
              <a:t>Workplace violence and harassment is unacceptable and not tolerated</a:t>
            </a:r>
          </a:p>
          <a:p>
            <a:pPr lvl="1"/>
            <a:r>
              <a:rPr lang="en-US" b="1" dirty="0" smtClean="0">
                <a:solidFill>
                  <a:srgbClr val="7E252D"/>
                </a:solidFill>
              </a:rPr>
              <a:t>[</a:t>
            </a:r>
            <a:r>
              <a:rPr lang="en-US" b="1" dirty="0" smtClean="0"/>
              <a:t>insert organization’s policy statement– </a:t>
            </a:r>
            <a:r>
              <a:rPr lang="en-US" b="1" dirty="0"/>
              <a:t>see the </a:t>
            </a:r>
            <a:r>
              <a:rPr lang="en-US" b="1" dirty="0" smtClean="0"/>
              <a:t>policy </a:t>
            </a:r>
            <a:r>
              <a:rPr lang="en-US" b="1" dirty="0"/>
              <a:t>template in the WVHP guide </a:t>
            </a:r>
            <a:r>
              <a:rPr lang="en-US" b="1" dirty="0" smtClean="0"/>
              <a:t>at wcb.yk.ca, page 11</a:t>
            </a:r>
            <a:r>
              <a:rPr lang="en-US" b="1" dirty="0" smtClean="0">
                <a:solidFill>
                  <a:srgbClr val="7E252D"/>
                </a:solidFill>
              </a:rPr>
              <a:t>]</a:t>
            </a:r>
            <a:endParaRPr lang="en-US" b="1" dirty="0">
              <a:solidFill>
                <a:srgbClr val="7E252D"/>
              </a:solidFill>
            </a:endParaRPr>
          </a:p>
          <a:p>
            <a:pPr lvl="1"/>
            <a:endParaRPr lang="en-US" b="1" dirty="0" smtClean="0">
              <a:solidFill>
                <a:srgbClr val="7E252D"/>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Prevent or minimize</a:t>
            </a:r>
            <a:endParaRPr lang="en-CA" dirty="0"/>
          </a:p>
        </p:txBody>
      </p:sp>
      <p:sp>
        <p:nvSpPr>
          <p:cNvPr id="3" name="Content Placeholder 2"/>
          <p:cNvSpPr>
            <a:spLocks noGrp="1"/>
          </p:cNvSpPr>
          <p:nvPr>
            <p:ph idx="1"/>
          </p:nvPr>
        </p:nvSpPr>
        <p:spPr/>
        <p:txBody>
          <a:bodyPr/>
          <a:lstStyle/>
          <a:p>
            <a:r>
              <a:rPr lang="en-US" dirty="0" smtClean="0"/>
              <a:t>If aware of risks, take steps to prevent or minimize violence and harassment</a:t>
            </a:r>
          </a:p>
          <a:p>
            <a:pPr lvl="1"/>
            <a:r>
              <a:rPr lang="en-US" b="1" dirty="0" smtClean="0">
                <a:solidFill>
                  <a:srgbClr val="7E252D"/>
                </a:solidFill>
              </a:rPr>
              <a:t>[</a:t>
            </a:r>
            <a:r>
              <a:rPr lang="en-US" b="1" dirty="0" smtClean="0"/>
              <a:t>insert steps the organization is taking</a:t>
            </a:r>
            <a:r>
              <a:rPr lang="en-US" b="1" dirty="0" smtClean="0">
                <a:solidFill>
                  <a:srgbClr val="7E252D"/>
                </a:solidFill>
              </a:rPr>
              <a:t>]</a:t>
            </a:r>
          </a:p>
          <a:p>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a:t>
            </a:r>
            <a:endParaRPr lang="en-CA" dirty="0"/>
          </a:p>
        </p:txBody>
      </p:sp>
      <p:sp>
        <p:nvSpPr>
          <p:cNvPr id="3" name="Content Placeholder 2"/>
          <p:cNvSpPr>
            <a:spLocks noGrp="1"/>
          </p:cNvSpPr>
          <p:nvPr>
            <p:ph idx="1"/>
          </p:nvPr>
        </p:nvSpPr>
        <p:spPr/>
        <p:txBody>
          <a:bodyPr/>
          <a:lstStyle/>
          <a:p>
            <a:r>
              <a:rPr lang="en-US" b="1" dirty="0" smtClean="0">
                <a:solidFill>
                  <a:srgbClr val="7E252D"/>
                </a:solidFill>
              </a:rPr>
              <a:t>[</a:t>
            </a:r>
            <a:r>
              <a:rPr lang="en-US" b="1" dirty="0" smtClean="0"/>
              <a:t>Insert your workplace procedures – see the procedures template in the WVHP </a:t>
            </a:r>
            <a:r>
              <a:rPr lang="en-US" b="1" dirty="0"/>
              <a:t>guide </a:t>
            </a:r>
            <a:r>
              <a:rPr lang="en-US" b="1" dirty="0" smtClean="0"/>
              <a:t>at wcb.yk.ca</a:t>
            </a:r>
            <a:r>
              <a:rPr lang="en-US" b="1" dirty="0"/>
              <a:t>, </a:t>
            </a:r>
            <a:r>
              <a:rPr lang="en-US" b="1" dirty="0" smtClean="0"/>
              <a:t>page 13.</a:t>
            </a:r>
            <a:r>
              <a:rPr lang="en-US" b="1" dirty="0" smtClean="0">
                <a:solidFill>
                  <a:srgbClr val="7E252D"/>
                </a:solidFill>
              </a:rPr>
              <a:t>]</a:t>
            </a:r>
            <a:r>
              <a:rPr lang="en-US" b="1" dirty="0" smtClean="0"/>
              <a:t> </a:t>
            </a:r>
          </a:p>
          <a:p>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procedures</a:t>
            </a:r>
            <a:endParaRPr lang="en-CA" dirty="0"/>
          </a:p>
        </p:txBody>
      </p:sp>
      <p:sp>
        <p:nvSpPr>
          <p:cNvPr id="3" name="Content Placeholder 2"/>
          <p:cNvSpPr>
            <a:spLocks noGrp="1"/>
          </p:cNvSpPr>
          <p:nvPr>
            <p:ph idx="1"/>
          </p:nvPr>
        </p:nvSpPr>
        <p:spPr/>
        <p:txBody>
          <a:bodyPr/>
          <a:lstStyle/>
          <a:p>
            <a:r>
              <a:rPr lang="en-US" dirty="0" smtClean="0"/>
              <a:t>Report to </a:t>
            </a:r>
            <a:r>
              <a:rPr lang="en-US" b="1" dirty="0" smtClean="0">
                <a:solidFill>
                  <a:srgbClr val="7E252D"/>
                </a:solidFill>
              </a:rPr>
              <a:t>[</a:t>
            </a:r>
            <a:r>
              <a:rPr lang="en-US" b="1" dirty="0" smtClean="0">
                <a:solidFill>
                  <a:srgbClr val="141313"/>
                </a:solidFill>
              </a:rPr>
              <a:t>insert position or person to report to</a:t>
            </a:r>
            <a:r>
              <a:rPr lang="en-US" b="1" dirty="0" smtClean="0">
                <a:solidFill>
                  <a:srgbClr val="7E252D"/>
                </a:solidFill>
              </a:rPr>
              <a:t>]</a:t>
            </a:r>
          </a:p>
          <a:p>
            <a:r>
              <a:rPr lang="en-US" dirty="0" smtClean="0"/>
              <a:t>If the employer or supervisor is the alleged harasser, then report to </a:t>
            </a:r>
            <a:r>
              <a:rPr lang="en-US" b="1" dirty="0" smtClean="0">
                <a:solidFill>
                  <a:srgbClr val="7E252D"/>
                </a:solidFill>
              </a:rPr>
              <a:t>[</a:t>
            </a:r>
            <a:r>
              <a:rPr lang="en-US" b="1" dirty="0" smtClean="0"/>
              <a:t>insert position or person to report to</a:t>
            </a:r>
            <a:r>
              <a:rPr lang="en-US" b="1" dirty="0" smtClean="0">
                <a:solidFill>
                  <a:srgbClr val="7E252D"/>
                </a:solidFill>
              </a:rPr>
              <a:t>]</a:t>
            </a:r>
            <a:endParaRPr lang="en-US" dirty="0" smtClean="0">
              <a:solidFill>
                <a:srgbClr val="7E252D"/>
              </a:solidFill>
            </a:endParaRPr>
          </a:p>
          <a:p>
            <a:r>
              <a:rPr lang="en-US" b="1" dirty="0" smtClean="0">
                <a:solidFill>
                  <a:srgbClr val="7E252D"/>
                </a:solidFill>
              </a:rPr>
              <a:t>[</a:t>
            </a:r>
            <a:r>
              <a:rPr lang="en-US" b="1" dirty="0" smtClean="0"/>
              <a:t>Insert your workplace reporting procedures – see the reporting form template in the WVHP </a:t>
            </a:r>
            <a:r>
              <a:rPr lang="en-US" b="1" dirty="0"/>
              <a:t>guide </a:t>
            </a:r>
            <a:r>
              <a:rPr lang="en-US" b="1" dirty="0" smtClean="0"/>
              <a:t>at wcb.yk.ca</a:t>
            </a:r>
            <a:r>
              <a:rPr lang="en-US" b="1" dirty="0"/>
              <a:t>, </a:t>
            </a:r>
            <a:r>
              <a:rPr lang="en-US" b="1" dirty="0" smtClean="0"/>
              <a:t>page 13</a:t>
            </a:r>
            <a:r>
              <a:rPr lang="en-US" b="1" dirty="0" smtClean="0">
                <a:solidFill>
                  <a:srgbClr val="7E252D"/>
                </a:solidFill>
              </a:rPr>
              <a:t>]</a:t>
            </a:r>
            <a:r>
              <a:rPr lang="en-US" b="1" dirty="0" smtClean="0"/>
              <a:t> </a:t>
            </a:r>
          </a:p>
          <a:p>
            <a:endParaRPr lang="en-CA" dirty="0"/>
          </a:p>
        </p:txBody>
      </p:sp>
    </p:spTree>
    <p:extLst>
      <p:ext uri="{BB962C8B-B14F-4D97-AF65-F5344CB8AC3E}">
        <p14:creationId xmlns:p14="http://schemas.microsoft.com/office/powerpoint/2010/main" val="3260589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Dealing with incidents or complaints</a:t>
            </a:r>
            <a:endParaRPr lang="en-CA" dirty="0"/>
          </a:p>
        </p:txBody>
      </p:sp>
      <p:sp>
        <p:nvSpPr>
          <p:cNvPr id="3" name="Content Placeholder 2"/>
          <p:cNvSpPr>
            <a:spLocks noGrp="1"/>
          </p:cNvSpPr>
          <p:nvPr>
            <p:ph idx="1"/>
          </p:nvPr>
        </p:nvSpPr>
        <p:spPr/>
        <p:txBody>
          <a:bodyPr/>
          <a:lstStyle/>
          <a:p>
            <a:r>
              <a:rPr lang="en-US" b="1" dirty="0" smtClean="0">
                <a:solidFill>
                  <a:srgbClr val="7E252D"/>
                </a:solidFill>
              </a:rPr>
              <a:t>[</a:t>
            </a:r>
            <a:r>
              <a:rPr lang="en-US" b="1" dirty="0" smtClean="0">
                <a:solidFill>
                  <a:srgbClr val="141313"/>
                </a:solidFill>
              </a:rPr>
              <a:t>Insert procedures for how your workplace will deal with and investigate complaints </a:t>
            </a:r>
            <a:r>
              <a:rPr lang="en-US" b="1" dirty="0" smtClean="0">
                <a:solidFill>
                  <a:srgbClr val="141313"/>
                </a:solidFill>
                <a:latin typeface="Cambria"/>
              </a:rPr>
              <a:t>— </a:t>
            </a:r>
            <a:r>
              <a:rPr lang="en-US" b="1" dirty="0" smtClean="0">
                <a:solidFill>
                  <a:srgbClr val="141313"/>
                </a:solidFill>
              </a:rPr>
              <a:t>see</a:t>
            </a:r>
            <a:r>
              <a:rPr lang="en-US" b="1" dirty="0"/>
              <a:t> the </a:t>
            </a:r>
            <a:r>
              <a:rPr lang="en-US" b="1" dirty="0" smtClean="0"/>
              <a:t>investigation </a:t>
            </a:r>
            <a:r>
              <a:rPr lang="en-US" b="1" dirty="0"/>
              <a:t>form template in the WVHP guide </a:t>
            </a:r>
            <a:r>
              <a:rPr lang="en-US" b="1" dirty="0" smtClean="0"/>
              <a:t>at wcb.yk.ca, page 22</a:t>
            </a:r>
            <a:r>
              <a:rPr lang="en-US" b="1" dirty="0" smtClean="0">
                <a:solidFill>
                  <a:srgbClr val="7E252D"/>
                </a:solidFill>
              </a:rPr>
              <a:t>]</a:t>
            </a:r>
            <a:r>
              <a:rPr lang="en-US" b="1" dirty="0" smtClean="0"/>
              <a:t> </a:t>
            </a:r>
          </a:p>
          <a:p>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supervisors and workers</a:t>
            </a:r>
            <a:endParaRPr lang="en-CA" dirty="0"/>
          </a:p>
        </p:txBody>
      </p:sp>
      <p:sp>
        <p:nvSpPr>
          <p:cNvPr id="3" name="Content Placeholder 2"/>
          <p:cNvSpPr>
            <a:spLocks noGrp="1"/>
          </p:cNvSpPr>
          <p:nvPr>
            <p:ph idx="1"/>
          </p:nvPr>
        </p:nvSpPr>
        <p:spPr/>
        <p:txBody>
          <a:bodyPr/>
          <a:lstStyle/>
          <a:p>
            <a:r>
              <a:rPr lang="en-US" b="1" dirty="0" smtClean="0">
                <a:solidFill>
                  <a:srgbClr val="7E252D"/>
                </a:solidFill>
              </a:rPr>
              <a:t>[</a:t>
            </a:r>
            <a:r>
              <a:rPr lang="en-US" b="1" dirty="0" smtClean="0">
                <a:solidFill>
                  <a:srgbClr val="141313"/>
                </a:solidFill>
              </a:rPr>
              <a:t>Insert additional organizational training procedures</a:t>
            </a:r>
            <a:r>
              <a:rPr lang="en-US" b="1" dirty="0" smtClean="0">
                <a:solidFill>
                  <a:srgbClr val="7E252D"/>
                </a:solidFill>
              </a:rPr>
              <a:t>]</a:t>
            </a:r>
          </a:p>
          <a:p>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b="1" dirty="0" smtClean="0"/>
              <a:t>must</a:t>
            </a:r>
            <a:r>
              <a:rPr lang="en-US" dirty="0" smtClean="0"/>
              <a:t> workers do?</a:t>
            </a:r>
            <a:endParaRPr lang="en-CA" dirty="0"/>
          </a:p>
        </p:txBody>
      </p:sp>
      <p:sp>
        <p:nvSpPr>
          <p:cNvPr id="3" name="Content Placeholder 2"/>
          <p:cNvSpPr>
            <a:spLocks noGrp="1"/>
          </p:cNvSpPr>
          <p:nvPr>
            <p:ph idx="1"/>
          </p:nvPr>
        </p:nvSpPr>
        <p:spPr/>
        <p:txBody>
          <a:bodyPr/>
          <a:lstStyle/>
          <a:p>
            <a:r>
              <a:rPr lang="en-US" dirty="0" smtClean="0"/>
              <a:t>Report if they observe or experience violence and harassment</a:t>
            </a:r>
            <a:endParaRPr lang="en-CA" dirty="0" smtClean="0"/>
          </a:p>
          <a:p>
            <a:r>
              <a:rPr lang="en-US" dirty="0" smtClean="0"/>
              <a:t>Not engage in workplace violence and harassment</a:t>
            </a:r>
          </a:p>
          <a:p>
            <a:r>
              <a:rPr lang="en-US" dirty="0" smtClean="0"/>
              <a:t>Apply and comply with workplace </a:t>
            </a:r>
            <a:br>
              <a:rPr lang="en-US" dirty="0" smtClean="0"/>
            </a:br>
            <a:r>
              <a:rPr lang="en-US" dirty="0" smtClean="0"/>
              <a:t>policy and procedures on violence </a:t>
            </a:r>
            <a:br>
              <a:rPr lang="en-US" dirty="0" smtClean="0"/>
            </a:br>
            <a:r>
              <a:rPr lang="en-US" dirty="0" smtClean="0"/>
              <a:t>and harassment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b="1" dirty="0" smtClean="0"/>
              <a:t>must</a:t>
            </a:r>
            <a:r>
              <a:rPr lang="en-US" dirty="0" smtClean="0"/>
              <a:t> supervisors do?</a:t>
            </a:r>
            <a:endParaRPr lang="en-CA" dirty="0"/>
          </a:p>
        </p:txBody>
      </p:sp>
      <p:sp>
        <p:nvSpPr>
          <p:cNvPr id="3" name="Content Placeholder 2"/>
          <p:cNvSpPr>
            <a:spLocks noGrp="1"/>
          </p:cNvSpPr>
          <p:nvPr>
            <p:ph idx="1"/>
          </p:nvPr>
        </p:nvSpPr>
        <p:spPr>
          <a:xfrm>
            <a:off x="457200" y="1905000"/>
            <a:ext cx="8128100" cy="4267200"/>
          </a:xfrm>
        </p:spPr>
        <p:txBody>
          <a:bodyPr/>
          <a:lstStyle/>
          <a:p>
            <a:r>
              <a:rPr lang="en-US" dirty="0" smtClean="0"/>
              <a:t>Not engage in violence and harassment</a:t>
            </a:r>
          </a:p>
          <a:p>
            <a:r>
              <a:rPr lang="en-US" dirty="0" smtClean="0"/>
              <a:t>Apply and comply with workplace policy and procedures on violence and harassment</a:t>
            </a:r>
          </a:p>
          <a:p>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overview</a:t>
            </a:r>
            <a:endParaRPr lang="en-CA" dirty="0"/>
          </a:p>
        </p:txBody>
      </p:sp>
      <p:sp>
        <p:nvSpPr>
          <p:cNvPr id="3" name="Content Placeholder 2"/>
          <p:cNvSpPr>
            <a:spLocks noGrp="1"/>
          </p:cNvSpPr>
          <p:nvPr>
            <p:ph idx="1"/>
          </p:nvPr>
        </p:nvSpPr>
        <p:spPr/>
        <p:txBody>
          <a:bodyPr>
            <a:normAutofit fontScale="85000" lnSpcReduction="20000"/>
          </a:bodyPr>
          <a:lstStyle/>
          <a:p>
            <a:r>
              <a:rPr lang="en-US" i="1" dirty="0" smtClean="0"/>
              <a:t>Occupational Health and Safety Act </a:t>
            </a:r>
            <a:r>
              <a:rPr lang="en-US" dirty="0" smtClean="0"/>
              <a:t>(OHSA) and </a:t>
            </a:r>
            <a:r>
              <a:rPr lang="en-US" i="1" dirty="0" smtClean="0"/>
              <a:t>Workplace Violence and Harassment Prevention</a:t>
            </a:r>
            <a:r>
              <a:rPr lang="en-US" dirty="0"/>
              <a:t> </a:t>
            </a:r>
            <a:r>
              <a:rPr lang="en-US" i="1" dirty="0"/>
              <a:t>Regulations</a:t>
            </a:r>
            <a:r>
              <a:rPr lang="en-US" dirty="0"/>
              <a:t> (WVHP) </a:t>
            </a:r>
            <a:endParaRPr lang="en-US" dirty="0" smtClean="0"/>
          </a:p>
          <a:p>
            <a:r>
              <a:rPr lang="en-US" dirty="0" smtClean="0"/>
              <a:t>Recognizing workplace violence and harassment</a:t>
            </a:r>
          </a:p>
          <a:p>
            <a:r>
              <a:rPr lang="en-US" dirty="0" smtClean="0"/>
              <a:t>Employer, supervisor and worker obligations</a:t>
            </a:r>
          </a:p>
          <a:p>
            <a:r>
              <a:rPr lang="en-US" dirty="0" smtClean="0"/>
              <a:t>Reporting procedures</a:t>
            </a:r>
          </a:p>
          <a:p>
            <a:r>
              <a:rPr lang="en-US" dirty="0" smtClean="0"/>
              <a:t>Investigating incidents or complaints</a:t>
            </a:r>
          </a:p>
          <a:p>
            <a:r>
              <a:rPr lang="en-US" dirty="0" smtClean="0"/>
              <a:t>What co-workers can do to stop violence and harassment</a:t>
            </a:r>
          </a:p>
          <a:p>
            <a:r>
              <a:rPr lang="en-US" dirty="0" smtClean="0"/>
              <a:t>Talking to an alleged harasser</a:t>
            </a:r>
          </a:p>
          <a:p>
            <a:r>
              <a:rPr lang="en-US" dirty="0" smtClean="0"/>
              <a:t>Additional information</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can co-workers do to stop </a:t>
            </a:r>
            <a:br>
              <a:rPr lang="en-US" dirty="0" smtClean="0"/>
            </a:br>
            <a:r>
              <a:rPr lang="en-US" dirty="0" smtClean="0"/>
              <a:t>workplace violence and harassment?</a:t>
            </a:r>
            <a:endParaRPr lang="en-CA" dirty="0"/>
          </a:p>
        </p:txBody>
      </p:sp>
      <p:sp>
        <p:nvSpPr>
          <p:cNvPr id="3" name="Content Placeholder 2"/>
          <p:cNvSpPr>
            <a:spLocks noGrp="1"/>
          </p:cNvSpPr>
          <p:nvPr>
            <p:ph idx="1"/>
          </p:nvPr>
        </p:nvSpPr>
        <p:spPr>
          <a:xfrm>
            <a:off x="457200" y="1905000"/>
            <a:ext cx="8686800" cy="4267200"/>
          </a:xfrm>
        </p:spPr>
        <p:txBody>
          <a:bodyPr>
            <a:normAutofit fontScale="92500" lnSpcReduction="20000"/>
          </a:bodyPr>
          <a:lstStyle/>
          <a:p>
            <a:r>
              <a:rPr lang="en-US" dirty="0" smtClean="0"/>
              <a:t>Listen to the person targeted</a:t>
            </a:r>
          </a:p>
          <a:p>
            <a:r>
              <a:rPr lang="en-US" dirty="0" smtClean="0"/>
              <a:t>Don’t gossip</a:t>
            </a:r>
          </a:p>
          <a:p>
            <a:r>
              <a:rPr lang="en-US" dirty="0" smtClean="0"/>
              <a:t>Offer support (e.g., employee assistance program, counsellor)</a:t>
            </a:r>
          </a:p>
          <a:p>
            <a:r>
              <a:rPr lang="en-US" dirty="0" smtClean="0"/>
              <a:t>Document details of what you see to share in an investigation</a:t>
            </a:r>
          </a:p>
          <a:p>
            <a:pPr lvl="1"/>
            <a:r>
              <a:rPr lang="en-US" dirty="0" smtClean="0"/>
              <a:t>dates</a:t>
            </a:r>
          </a:p>
          <a:p>
            <a:pPr lvl="1"/>
            <a:r>
              <a:rPr lang="en-US" dirty="0" smtClean="0"/>
              <a:t>details</a:t>
            </a:r>
          </a:p>
          <a:p>
            <a:pPr lvl="1"/>
            <a:r>
              <a:rPr lang="en-US" dirty="0" smtClean="0"/>
              <a:t>witnesses</a:t>
            </a:r>
          </a:p>
          <a:p>
            <a:r>
              <a:rPr lang="en-US" dirty="0" smtClean="0"/>
              <a:t>Tell the alleged harasser to stop</a:t>
            </a:r>
          </a:p>
          <a:p>
            <a:pPr lvl="1"/>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Talking to an alleged harasser</a:t>
            </a:r>
            <a:endParaRPr lang="en-CA" dirty="0"/>
          </a:p>
        </p:txBody>
      </p:sp>
      <p:sp>
        <p:nvSpPr>
          <p:cNvPr id="3" name="Content Placeholder 2"/>
          <p:cNvSpPr>
            <a:spLocks noGrp="1"/>
          </p:cNvSpPr>
          <p:nvPr>
            <p:ph idx="1"/>
          </p:nvPr>
        </p:nvSpPr>
        <p:spPr/>
        <p:txBody>
          <a:bodyPr/>
          <a:lstStyle/>
          <a:p>
            <a:r>
              <a:rPr lang="en-US" dirty="0" smtClean="0"/>
              <a:t>If you are the target of, or witness to, violence and harassment:</a:t>
            </a:r>
          </a:p>
          <a:p>
            <a:pPr lvl="1"/>
            <a:r>
              <a:rPr lang="en-US" dirty="0" smtClean="0"/>
              <a:t>Tell the alleged harasser what behaviour was inappropriate</a:t>
            </a:r>
          </a:p>
          <a:p>
            <a:pPr lvl="1"/>
            <a:r>
              <a:rPr lang="en-US" dirty="0" smtClean="0"/>
              <a:t>Make it clear the behaviour is unwanted and unacceptable</a:t>
            </a:r>
          </a:p>
          <a:p>
            <a:pPr lvl="1"/>
            <a:r>
              <a:rPr lang="en-US" dirty="0" smtClean="0"/>
              <a:t>Stay calm</a:t>
            </a:r>
          </a:p>
          <a:p>
            <a:pPr lvl="1"/>
            <a:r>
              <a:rPr lang="en-US" dirty="0" smtClean="0"/>
              <a:t>Don’t retaliate</a:t>
            </a:r>
          </a:p>
          <a:p>
            <a:pPr lvl="1"/>
            <a:r>
              <a:rPr lang="en-US" dirty="0" smtClean="0"/>
              <a:t>Report it</a:t>
            </a:r>
          </a:p>
          <a:p>
            <a:pPr lvl="1"/>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CA" dirty="0"/>
          </a:p>
        </p:txBody>
      </p:sp>
      <p:sp>
        <p:nvSpPr>
          <p:cNvPr id="3" name="Content Placeholder 2"/>
          <p:cNvSpPr>
            <a:spLocks noGrp="1"/>
          </p:cNvSpPr>
          <p:nvPr>
            <p:ph idx="1"/>
          </p:nvPr>
        </p:nvSpPr>
        <p:spPr/>
        <p:txBody>
          <a:bodyPr>
            <a:normAutofit lnSpcReduction="10000"/>
          </a:bodyPr>
          <a:lstStyle/>
          <a:p>
            <a:r>
              <a:rPr lang="en-US" b="1" dirty="0" smtClean="0">
                <a:solidFill>
                  <a:srgbClr val="7E252D"/>
                </a:solidFill>
              </a:rPr>
              <a:t>[</a:t>
            </a:r>
            <a:r>
              <a:rPr lang="en-US" b="1" dirty="0" smtClean="0">
                <a:solidFill>
                  <a:srgbClr val="141313"/>
                </a:solidFill>
              </a:rPr>
              <a:t>Insert workplace name</a:t>
            </a:r>
            <a:r>
              <a:rPr lang="en-US" b="1" dirty="0" smtClean="0">
                <a:solidFill>
                  <a:srgbClr val="7E252D"/>
                </a:solidFill>
              </a:rPr>
              <a:t>]</a:t>
            </a:r>
            <a:r>
              <a:rPr lang="en-US" b="1" dirty="0" smtClean="0"/>
              <a:t> </a:t>
            </a:r>
            <a:r>
              <a:rPr lang="en-US" dirty="0" smtClean="0"/>
              <a:t>policy and procedures can be found at </a:t>
            </a:r>
            <a:r>
              <a:rPr lang="en-US" b="1" dirty="0" smtClean="0">
                <a:solidFill>
                  <a:srgbClr val="7E252D"/>
                </a:solidFill>
              </a:rPr>
              <a:t>[</a:t>
            </a:r>
            <a:r>
              <a:rPr lang="en-US" b="1" dirty="0" smtClean="0">
                <a:solidFill>
                  <a:srgbClr val="141313"/>
                </a:solidFill>
              </a:rPr>
              <a:t>insert intranet site or location where these are posted</a:t>
            </a:r>
            <a:r>
              <a:rPr lang="en-US" b="1" dirty="0" smtClean="0">
                <a:solidFill>
                  <a:srgbClr val="7E252D"/>
                </a:solidFill>
              </a:rPr>
              <a:t>]</a:t>
            </a:r>
          </a:p>
          <a:p>
            <a:r>
              <a:rPr lang="en-US" b="1" dirty="0" smtClean="0">
                <a:solidFill>
                  <a:srgbClr val="7E252D"/>
                </a:solidFill>
              </a:rPr>
              <a:t>[</a:t>
            </a:r>
            <a:r>
              <a:rPr lang="en-US" b="1" dirty="0" smtClean="0">
                <a:solidFill>
                  <a:srgbClr val="141313"/>
                </a:solidFill>
              </a:rPr>
              <a:t>Provide any extra information</a:t>
            </a:r>
            <a:r>
              <a:rPr lang="en-US" b="1" dirty="0" smtClean="0">
                <a:solidFill>
                  <a:srgbClr val="7E252D"/>
                </a:solidFill>
              </a:rPr>
              <a:t>]</a:t>
            </a:r>
            <a:r>
              <a:rPr lang="en-US" b="1" dirty="0" smtClean="0"/>
              <a:t> </a:t>
            </a:r>
            <a:r>
              <a:rPr lang="en-US" dirty="0" smtClean="0">
                <a:solidFill>
                  <a:srgbClr val="141313"/>
                </a:solidFill>
              </a:rPr>
              <a:t>Example: For more information, contact our workplace violence and harassment representative at (phone), (email)</a:t>
            </a:r>
          </a:p>
          <a:p>
            <a:r>
              <a:rPr lang="en-US" dirty="0" smtClean="0"/>
              <a:t>For more tips, resources and information, visit wcb.yk.ca</a:t>
            </a: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Occupational Health and Safety Act</a:t>
            </a:r>
            <a:endParaRPr lang="en-CA" i="1" dirty="0"/>
          </a:p>
        </p:txBody>
      </p:sp>
      <p:sp>
        <p:nvSpPr>
          <p:cNvPr id="3" name="Content Placeholder 2"/>
          <p:cNvSpPr>
            <a:spLocks noGrp="1"/>
          </p:cNvSpPr>
          <p:nvPr>
            <p:ph idx="1"/>
          </p:nvPr>
        </p:nvSpPr>
        <p:spPr/>
        <p:txBody>
          <a:bodyPr/>
          <a:lstStyle/>
          <a:p>
            <a:r>
              <a:rPr lang="en-US" dirty="0" smtClean="0"/>
              <a:t>Duties of employers, workers and supervisors:</a:t>
            </a:r>
          </a:p>
          <a:p>
            <a:pPr lvl="1"/>
            <a:r>
              <a:rPr lang="en-US" dirty="0" smtClean="0"/>
              <a:t>Ensure or protect health and safety</a:t>
            </a:r>
          </a:p>
          <a:p>
            <a:pPr lvl="1"/>
            <a:r>
              <a:rPr lang="en-US" dirty="0" smtClean="0"/>
              <a:t>Includes workplace violence and harassment</a:t>
            </a:r>
          </a:p>
          <a:p>
            <a:pPr lvl="1">
              <a:buNone/>
            </a:pPr>
            <a:endParaRPr lang="en-US" dirty="0" smtClean="0"/>
          </a:p>
          <a:p>
            <a:r>
              <a:rPr lang="en-US" dirty="0" smtClean="0"/>
              <a:t>Workplace Violence and Harassment Prevention Regulation on workplace violence and harassment is effective September 4, 2021</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workplace violence?</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Actual physical force </a:t>
            </a:r>
          </a:p>
          <a:p>
            <a:r>
              <a:rPr lang="en-US" dirty="0" smtClean="0"/>
              <a:t>Threatening statements or conduct </a:t>
            </a:r>
          </a:p>
          <a:p>
            <a:r>
              <a:rPr lang="en-US" dirty="0" smtClean="0"/>
              <a:t>Threat or attempt to commit violence</a:t>
            </a:r>
          </a:p>
          <a:p>
            <a:endParaRPr lang="en-US" dirty="0"/>
          </a:p>
          <a:p>
            <a:pPr marL="0" indent="0">
              <a:buNone/>
            </a:pPr>
            <a:r>
              <a:rPr lang="en-US" dirty="0" smtClean="0"/>
              <a:t>Some examples:</a:t>
            </a:r>
            <a:endParaRPr lang="en-US" dirty="0"/>
          </a:p>
          <a:p>
            <a:pPr lvl="1"/>
            <a:r>
              <a:rPr lang="en-US" dirty="0" smtClean="0"/>
              <a:t>physical </a:t>
            </a:r>
            <a:r>
              <a:rPr lang="en-US" dirty="0"/>
              <a:t>attack or aggression</a:t>
            </a:r>
          </a:p>
          <a:p>
            <a:pPr lvl="1"/>
            <a:r>
              <a:rPr lang="en-US" dirty="0" smtClean="0"/>
              <a:t>threatening behaviour</a:t>
            </a:r>
            <a:endParaRPr lang="en-US" dirty="0"/>
          </a:p>
          <a:p>
            <a:pPr lvl="1"/>
            <a:r>
              <a:rPr lang="en-US" dirty="0" smtClean="0"/>
              <a:t>verbal </a:t>
            </a:r>
            <a:r>
              <a:rPr lang="en-US" dirty="0"/>
              <a:t>or written threats</a:t>
            </a:r>
          </a:p>
          <a:p>
            <a:pPr lvl="1"/>
            <a:r>
              <a:rPr lang="en-US" dirty="0" smtClean="0"/>
              <a:t>sexual violence</a:t>
            </a:r>
            <a:endParaRPr lang="en-US" dirty="0"/>
          </a:p>
          <a:p>
            <a:pPr lvl="1"/>
            <a:r>
              <a:rPr lang="en-US" dirty="0" smtClean="0"/>
              <a:t>domestic violence</a:t>
            </a:r>
            <a:endParaRPr lang="en-CA" dirty="0"/>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4</a:t>
            </a:fld>
            <a:endParaRPr lang="en-US" dirty="0"/>
          </a:p>
        </p:txBody>
      </p:sp>
    </p:spTree>
    <p:extLst>
      <p:ext uri="{BB962C8B-B14F-4D97-AF65-F5344CB8AC3E}">
        <p14:creationId xmlns:p14="http://schemas.microsoft.com/office/powerpoint/2010/main" val="287861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workplace harassment?</a:t>
            </a:r>
            <a:endParaRPr lang="en-CA" dirty="0"/>
          </a:p>
        </p:txBody>
      </p:sp>
      <p:sp>
        <p:nvSpPr>
          <p:cNvPr id="3" name="Content Placeholder 2"/>
          <p:cNvSpPr>
            <a:spLocks noGrp="1"/>
          </p:cNvSpPr>
          <p:nvPr>
            <p:ph idx="1"/>
          </p:nvPr>
        </p:nvSpPr>
        <p:spPr>
          <a:xfrm>
            <a:off x="457200" y="1653235"/>
            <a:ext cx="8291264" cy="4776825"/>
          </a:xfrm>
        </p:spPr>
        <p:txBody>
          <a:bodyPr>
            <a:normAutofit fontScale="70000" lnSpcReduction="20000"/>
          </a:bodyPr>
          <a:lstStyle/>
          <a:p>
            <a:r>
              <a:rPr lang="en-US" dirty="0" smtClean="0"/>
              <a:t>Bullying </a:t>
            </a:r>
            <a:r>
              <a:rPr lang="en-US" dirty="0"/>
              <a:t>or objectionable comments or </a:t>
            </a:r>
            <a:r>
              <a:rPr lang="en-US" dirty="0" smtClean="0"/>
              <a:t>behaviour </a:t>
            </a:r>
            <a:r>
              <a:rPr lang="en-US" dirty="0"/>
              <a:t>that occurs in a workplace against a worker that the person knows or ought to know is likely to be unwelcome and that adversely affects the worker’s physical or psychological health and </a:t>
            </a:r>
            <a:r>
              <a:rPr lang="en-US" dirty="0" smtClean="0"/>
              <a:t>safety</a:t>
            </a:r>
            <a:endParaRPr lang="en-US" dirty="0"/>
          </a:p>
          <a:p>
            <a:pPr marL="0" indent="0">
              <a:buNone/>
            </a:pPr>
            <a:endParaRPr lang="en-US" dirty="0" smtClean="0"/>
          </a:p>
          <a:p>
            <a:pPr marL="0" indent="0">
              <a:buNone/>
            </a:pPr>
            <a:r>
              <a:rPr lang="en-US" dirty="0" smtClean="0"/>
              <a:t>Some examples:</a:t>
            </a:r>
          </a:p>
          <a:p>
            <a:pPr lvl="1"/>
            <a:r>
              <a:rPr lang="en-US" dirty="0"/>
              <a:t>unwanted sexual advances </a:t>
            </a:r>
          </a:p>
          <a:p>
            <a:pPr lvl="1"/>
            <a:r>
              <a:rPr lang="en-US" dirty="0"/>
              <a:t>bullying</a:t>
            </a:r>
          </a:p>
          <a:p>
            <a:pPr lvl="1"/>
            <a:r>
              <a:rPr lang="en-US" dirty="0"/>
              <a:t>verbal aggression or insults</a:t>
            </a:r>
          </a:p>
          <a:p>
            <a:pPr lvl="1"/>
            <a:r>
              <a:rPr lang="en-US" dirty="0"/>
              <a:t>inappropriate jokes or images</a:t>
            </a:r>
          </a:p>
          <a:p>
            <a:pPr lvl="1"/>
            <a:r>
              <a:rPr lang="en-US" dirty="0"/>
              <a:t>malicious gossip</a:t>
            </a:r>
          </a:p>
          <a:p>
            <a:pPr lvl="1"/>
            <a:r>
              <a:rPr lang="en-US" dirty="0" smtClean="0"/>
              <a:t>social </a:t>
            </a:r>
            <a:r>
              <a:rPr lang="en-US" dirty="0"/>
              <a:t>exclusion or isolation of a worker</a:t>
            </a:r>
          </a:p>
          <a:p>
            <a:pPr marL="0" indent="0">
              <a:buNone/>
            </a:pPr>
            <a:endParaRPr lang="en-CA" dirty="0"/>
          </a:p>
          <a:p>
            <a:r>
              <a:rPr lang="en-US" dirty="0" smtClean="0"/>
              <a:t>Can come from co-workers, supervisors, employers, external sources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t>
            </a:r>
            <a:r>
              <a:rPr lang="en-US" b="1" dirty="0" smtClean="0"/>
              <a:t>is not</a:t>
            </a:r>
            <a:r>
              <a:rPr lang="en-US" dirty="0" smtClean="0"/>
              <a:t> harassment?</a:t>
            </a:r>
            <a:endParaRPr lang="en-CA" dirty="0"/>
          </a:p>
        </p:txBody>
      </p:sp>
      <p:sp>
        <p:nvSpPr>
          <p:cNvPr id="3" name="Content Placeholder 2"/>
          <p:cNvSpPr>
            <a:spLocks noGrp="1"/>
          </p:cNvSpPr>
          <p:nvPr>
            <p:ph idx="1"/>
          </p:nvPr>
        </p:nvSpPr>
        <p:spPr>
          <a:xfrm>
            <a:off x="457200" y="1600200"/>
            <a:ext cx="8229600" cy="4683557"/>
          </a:xfrm>
        </p:spPr>
        <p:txBody>
          <a:bodyPr>
            <a:normAutofit fontScale="77500" lnSpcReduction="20000"/>
          </a:bodyPr>
          <a:lstStyle/>
          <a:p>
            <a:r>
              <a:rPr lang="en-US" dirty="0" smtClean="0"/>
              <a:t>Expressing differences of opinion</a:t>
            </a:r>
          </a:p>
          <a:p>
            <a:r>
              <a:rPr lang="en-US" dirty="0" smtClean="0"/>
              <a:t>Offering constructive feedback</a:t>
            </a:r>
          </a:p>
          <a:p>
            <a:r>
              <a:rPr lang="en-US" dirty="0" smtClean="0"/>
              <a:t>Making a legitimate complaint about another worker’s conduct</a:t>
            </a:r>
          </a:p>
          <a:p>
            <a:pPr marL="0" indent="0">
              <a:buNone/>
            </a:pPr>
            <a:endParaRPr lang="en-US" dirty="0" smtClean="0"/>
          </a:p>
          <a:p>
            <a:r>
              <a:rPr lang="en-US" dirty="0" smtClean="0"/>
              <a:t>Reasonable management action, including decisions about:</a:t>
            </a:r>
          </a:p>
          <a:p>
            <a:pPr marL="569580" lvl="1" indent="-169530"/>
            <a:r>
              <a:rPr lang="en-US" dirty="0" smtClean="0"/>
              <a:t> giving instructions</a:t>
            </a:r>
            <a:endParaRPr lang="en-CA" dirty="0"/>
          </a:p>
          <a:p>
            <a:pPr marL="569580" lvl="1" indent="-169530"/>
            <a:r>
              <a:rPr lang="en-US" dirty="0" smtClean="0"/>
              <a:t> changing </a:t>
            </a:r>
            <a:r>
              <a:rPr lang="en-US" dirty="0"/>
              <a:t>a worker’s job </a:t>
            </a:r>
            <a:r>
              <a:rPr lang="en-US" dirty="0" smtClean="0"/>
              <a:t>duties</a:t>
            </a:r>
            <a:endParaRPr lang="en-CA" dirty="0"/>
          </a:p>
          <a:p>
            <a:pPr marL="569580" lvl="1" indent="-169530"/>
            <a:r>
              <a:rPr lang="en-US" dirty="0" smtClean="0"/>
              <a:t> determining </a:t>
            </a:r>
            <a:r>
              <a:rPr lang="en-US" dirty="0"/>
              <a:t>schedules and </a:t>
            </a:r>
            <a:r>
              <a:rPr lang="en-US" dirty="0" smtClean="0"/>
              <a:t>workloads</a:t>
            </a:r>
            <a:endParaRPr lang="en-CA" dirty="0"/>
          </a:p>
          <a:p>
            <a:pPr marL="569580" lvl="1" indent="-169530"/>
            <a:r>
              <a:rPr lang="en-US" dirty="0" smtClean="0"/>
              <a:t> conducting </a:t>
            </a:r>
            <a:r>
              <a:rPr lang="en-US" dirty="0"/>
              <a:t>performance </a:t>
            </a:r>
            <a:r>
              <a:rPr lang="en-US" dirty="0" smtClean="0"/>
              <a:t>evaluations</a:t>
            </a:r>
            <a:endParaRPr lang="en-CA" dirty="0"/>
          </a:p>
          <a:p>
            <a:pPr marL="569580" lvl="1" indent="-169530"/>
            <a:r>
              <a:rPr lang="en-US" dirty="0" smtClean="0"/>
              <a:t> taking </a:t>
            </a:r>
            <a:r>
              <a:rPr lang="en-US" dirty="0"/>
              <a:t>disciplinary actions</a:t>
            </a:r>
            <a:endParaRPr lang="en-CA" dirty="0"/>
          </a:p>
          <a:p>
            <a:pPr marL="569580" lvl="1" indent="-169530"/>
            <a:r>
              <a:rPr lang="en-US" dirty="0" smtClean="0"/>
              <a:t> or discussing </a:t>
            </a:r>
            <a:r>
              <a:rPr lang="en-US" dirty="0"/>
              <a:t>the best way to work with a co-worker</a:t>
            </a:r>
          </a:p>
          <a:p>
            <a:pPr marL="569580" lvl="1" indent="-169530"/>
            <a:r>
              <a:rPr lang="en-US" dirty="0" smtClean="0"/>
              <a:t> etc.</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Effects and potential indicators</a:t>
            </a:r>
            <a:endParaRPr lang="en-CA" dirty="0"/>
          </a:p>
        </p:txBody>
      </p:sp>
      <p:sp>
        <p:nvSpPr>
          <p:cNvPr id="3" name="Content Placeholder 2"/>
          <p:cNvSpPr>
            <a:spLocks noGrp="1"/>
          </p:cNvSpPr>
          <p:nvPr>
            <p:ph idx="1"/>
          </p:nvPr>
        </p:nvSpPr>
        <p:spPr/>
        <p:txBody>
          <a:bodyPr>
            <a:normAutofit fontScale="92500"/>
          </a:bodyPr>
          <a:lstStyle/>
          <a:p>
            <a:r>
              <a:rPr lang="en-US" dirty="0" smtClean="0"/>
              <a:t>Workplace violence and harassment might result in:</a:t>
            </a:r>
          </a:p>
          <a:p>
            <a:pPr lvl="1"/>
            <a:r>
              <a:rPr lang="en-US" dirty="0" smtClean="0"/>
              <a:t>Health and safety issues</a:t>
            </a:r>
          </a:p>
          <a:p>
            <a:pPr lvl="1"/>
            <a:r>
              <a:rPr lang="en-US" dirty="0" smtClean="0"/>
              <a:t>Distraction of someone performing dangerous tasks</a:t>
            </a:r>
          </a:p>
          <a:p>
            <a:pPr lvl="1"/>
            <a:r>
              <a:rPr lang="en-US" dirty="0" smtClean="0"/>
              <a:t>Physical and/or psychological injury</a:t>
            </a:r>
          </a:p>
          <a:p>
            <a:pPr lvl="1"/>
            <a:r>
              <a:rPr lang="en-US" dirty="0" smtClean="0"/>
              <a:t>Lower productivity</a:t>
            </a:r>
          </a:p>
          <a:p>
            <a:pPr lvl="1"/>
            <a:r>
              <a:rPr lang="en-US" dirty="0" smtClean="0"/>
              <a:t>Lower morale</a:t>
            </a:r>
          </a:p>
          <a:p>
            <a:pPr lvl="1"/>
            <a:r>
              <a:rPr lang="en-US" dirty="0" smtClean="0"/>
              <a:t>Higher absenteeism</a:t>
            </a:r>
          </a:p>
          <a:p>
            <a:pPr lvl="1"/>
            <a:r>
              <a:rPr lang="en-US" dirty="0" smtClean="0"/>
              <a:t>Staff turnover</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violence</a:t>
            </a:r>
            <a:endParaRPr lang="en-CA" dirty="0"/>
          </a:p>
        </p:txBody>
      </p:sp>
      <p:sp>
        <p:nvSpPr>
          <p:cNvPr id="3" name="Content Placeholder 2"/>
          <p:cNvSpPr>
            <a:spLocks noGrp="1"/>
          </p:cNvSpPr>
          <p:nvPr>
            <p:ph idx="1"/>
          </p:nvPr>
        </p:nvSpPr>
        <p:spPr/>
        <p:txBody>
          <a:bodyPr>
            <a:normAutofit fontScale="85000" lnSpcReduction="20000"/>
          </a:bodyPr>
          <a:lstStyle/>
          <a:p>
            <a:r>
              <a:rPr lang="en-US" dirty="0" smtClean="0"/>
              <a:t>A pattern of behaviour used by one person to gain power and control over another with whom a person has or had a personal relationship</a:t>
            </a:r>
          </a:p>
          <a:p>
            <a:endParaRPr lang="en-US" dirty="0" smtClean="0"/>
          </a:p>
          <a:p>
            <a:r>
              <a:rPr lang="en-US" dirty="0" smtClean="0"/>
              <a:t>Domestic violence becomes a workplace hazard, and is no longer limited to a personal issue, when it occurs or spills over into the workplace</a:t>
            </a:r>
          </a:p>
          <a:p>
            <a:endParaRPr lang="en-US" dirty="0"/>
          </a:p>
          <a:p>
            <a:r>
              <a:rPr lang="en-US" dirty="0" smtClean="0"/>
              <a:t>Domestic violence may</a:t>
            </a:r>
          </a:p>
          <a:p>
            <a:pPr marL="0" indent="0">
              <a:buNone/>
            </a:pPr>
            <a:r>
              <a:rPr lang="en-US" dirty="0" smtClean="0"/>
              <a:t>	- put the targeted worker at risk</a:t>
            </a:r>
          </a:p>
          <a:p>
            <a:pPr marL="0" indent="0">
              <a:buNone/>
            </a:pPr>
            <a:r>
              <a:rPr lang="en-US" dirty="0"/>
              <a:t>	</a:t>
            </a:r>
            <a:r>
              <a:rPr lang="en-US" dirty="0" smtClean="0"/>
              <a:t>- pose a threat to co-workers</a:t>
            </a:r>
            <a:endParaRPr lang="en-CA" dirty="0"/>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8</a:t>
            </a:fld>
            <a:endParaRPr lang="en-US" dirty="0"/>
          </a:p>
        </p:txBody>
      </p:sp>
    </p:spTree>
    <p:extLst>
      <p:ext uri="{BB962C8B-B14F-4D97-AF65-F5344CB8AC3E}">
        <p14:creationId xmlns:p14="http://schemas.microsoft.com/office/powerpoint/2010/main" val="3636304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violence</a:t>
            </a:r>
            <a:endParaRPr lang="en-CA" dirty="0"/>
          </a:p>
        </p:txBody>
      </p:sp>
      <p:sp>
        <p:nvSpPr>
          <p:cNvPr id="3" name="Content Placeholder 2"/>
          <p:cNvSpPr>
            <a:spLocks noGrp="1"/>
          </p:cNvSpPr>
          <p:nvPr>
            <p:ph idx="1"/>
          </p:nvPr>
        </p:nvSpPr>
        <p:spPr/>
        <p:txBody>
          <a:bodyPr/>
          <a:lstStyle/>
          <a:p>
            <a:r>
              <a:rPr lang="en-US" dirty="0" smtClean="0"/>
              <a:t>When an employer is aware that a worker is or is likely to be exposed to domestic violence at a worksite, the employer must take reasonable precautions to protect the worker and any other persons at the worksite likely to be affected</a:t>
            </a:r>
            <a:endParaRPr lang="en-CA" dirty="0"/>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9</a:t>
            </a:fld>
            <a:endParaRPr lang="en-US" dirty="0"/>
          </a:p>
        </p:txBody>
      </p:sp>
    </p:spTree>
    <p:extLst>
      <p:ext uri="{BB962C8B-B14F-4D97-AF65-F5344CB8AC3E}">
        <p14:creationId xmlns:p14="http://schemas.microsoft.com/office/powerpoint/2010/main" val="1486126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9E52898A46C34B9130F6D4ED072A3D" ma:contentTypeVersion="0" ma:contentTypeDescription="Create a new document." ma:contentTypeScope="" ma:versionID="1c4fc2844033695856e932e073de511a">
  <xsd:schema xmlns:xsd="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B2967F-178C-4585-8734-D2FA916F84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65E26C0-066A-4866-AFC8-7C6F9807A0C0}">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0E6428F1-FE8B-4C29-9B67-71B90CDDF3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2433</TotalTime>
  <Words>3494</Words>
  <Application>Microsoft Office PowerPoint</Application>
  <PresentationFormat>On-screen Show (4:3)</PresentationFormat>
  <Paragraphs>352</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Cambria</vt:lpstr>
      <vt:lpstr>Office Theme</vt:lpstr>
      <vt:lpstr>Workplace  Violence and Harassment Prevention</vt:lpstr>
      <vt:lpstr>Training overview</vt:lpstr>
      <vt:lpstr>Occupational Health and Safety Act</vt:lpstr>
      <vt:lpstr>What is workplace violence?</vt:lpstr>
      <vt:lpstr>What is workplace harassment?</vt:lpstr>
      <vt:lpstr>What is not harassment?</vt:lpstr>
      <vt:lpstr>Effects and potential indicators</vt:lpstr>
      <vt:lpstr>Domestic violence</vt:lpstr>
      <vt:lpstr>Domestic violence</vt:lpstr>
      <vt:lpstr>Employer obligations</vt:lpstr>
      <vt:lpstr>Hazard assessments</vt:lpstr>
      <vt:lpstr>Policy statement</vt:lpstr>
      <vt:lpstr>Prevent or minimize</vt:lpstr>
      <vt:lpstr>Procedures</vt:lpstr>
      <vt:lpstr>Reporting procedures</vt:lpstr>
      <vt:lpstr>Dealing with incidents or complaints</vt:lpstr>
      <vt:lpstr>Training supervisors and workers</vt:lpstr>
      <vt:lpstr>What must workers do?</vt:lpstr>
      <vt:lpstr>What must supervisors do?</vt:lpstr>
      <vt:lpstr>What can co-workers do to stop  workplace violence and harassment?</vt:lpstr>
      <vt:lpstr>Talking to an alleged harasser</vt:lpstr>
      <vt:lpstr>For more information</vt:lpstr>
    </vt:vector>
  </TitlesOfParts>
  <Company>Worksafe 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Bullying &amp; Harassment</dc:title>
  <dc:creator>Nancy Berke</dc:creator>
  <cp:lastModifiedBy>vstewart</cp:lastModifiedBy>
  <cp:revision>61</cp:revision>
  <dcterms:created xsi:type="dcterms:W3CDTF">2013-09-20T16:44:41Z</dcterms:created>
  <dcterms:modified xsi:type="dcterms:W3CDTF">2021-04-19T18:57:08Z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0x0101006C9E52898A46C34B9130F6D4ED072A3D</vt:lpwstr>
  </property>
</Properties>
</file>